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720" r:id="rId2"/>
    <p:sldMasterId id="2147483708" r:id="rId3"/>
    <p:sldMasterId id="2147483696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letter"/>
  <p:notesSz cx="6858000" cy="9144000"/>
  <p:embeddedFontLst>
    <p:embeddedFont>
      <p:font typeface="Bree Serif" panose="02000503040000020004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9B"/>
    <a:srgbClr val="5FB94D"/>
    <a:srgbClr val="CD9AC5"/>
    <a:srgbClr val="008454"/>
    <a:srgbClr val="F97678"/>
    <a:srgbClr val="025DAB"/>
    <a:srgbClr val="6DC9D3"/>
    <a:srgbClr val="FFAA34"/>
    <a:srgbClr val="FA782D"/>
    <a:srgbClr val="CE8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5993C-3807-4504-979A-B9A2ECFD9B00}" v="4" dt="2025-12-09T18:57:07.016"/>
    <p1510:client id="{5E3AF251-0D16-4534-9339-AB4DA5AE5519}" v="2" dt="2025-12-08T20:34:57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3"/>
    <p:restoredTop sz="94694"/>
  </p:normalViewPr>
  <p:slideViewPr>
    <p:cSldViewPr snapToGrid="0" showGuides="1">
      <p:cViewPr varScale="1">
        <p:scale>
          <a:sx n="101" d="100"/>
          <a:sy n="101" d="100"/>
        </p:scale>
        <p:origin x="22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nu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5" y="990600"/>
            <a:ext cx="9169170" cy="3822700"/>
          </a:xfrm>
          <a:prstGeom prst="rect">
            <a:avLst/>
          </a:prstGeom>
          <a:solidFill>
            <a:srgbClr val="007A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990600"/>
            <a:ext cx="87122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" r="46032" b="44258"/>
          <a:stretch>
            <a:fillRect/>
          </a:stretch>
        </p:blipFill>
        <p:spPr>
          <a:xfrm>
            <a:off x="38098" y="990600"/>
            <a:ext cx="9144001" cy="3822700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0918" y="5158418"/>
            <a:ext cx="1402164" cy="14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76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EA64-BF00-320E-DC83-6674CF58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ED71B-D51A-70DA-10B6-4683D4F7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EB60-12C7-449E-A684-1F67B85EA3B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BA03E-D325-D452-ADD3-9F5AF3B23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1CDDC-8A8F-78F9-DF21-FAA59CC9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53D6-2523-4F6A-A670-3B51DA36A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9ABB4D-FF02-76AE-8DCC-7AFE2C2C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EB60-12C7-449E-A684-1F67B85EA3B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99151-522E-DF25-E698-8994FA8D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21546-EA70-ED45-8390-7B508E01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53D6-2523-4F6A-A670-3B51DA36A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9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186A-0074-C622-A67E-038C3100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5F90C-3D4C-1636-CD2D-B865527B3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0550D-427B-6AA7-03A2-31347319F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FB7A5-978E-F641-D1D1-8717B18B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EB60-12C7-449E-A684-1F67B85EA3B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8D63F-1F94-76D2-956A-4D6DF042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A93AF-9D83-4D22-3236-E92D05FC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53D6-2523-4F6A-A670-3B51DA36A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1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BE58-CF3A-F450-1B7C-228B5631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19CB0-0365-AF3E-D9CE-FCACD6448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813F4-E604-1128-E3D5-2232A3348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19D74-109C-6717-F3B2-C38AAF72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EB60-12C7-449E-A684-1F67B85EA3B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747DD-8418-8FA6-4774-C8DF63FE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AE45D-711E-BDB5-54F1-8161C6A5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53D6-2523-4F6A-A670-3B51DA36A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53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44EF-A6F1-199C-2FB6-D428C4F3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054F4-E89B-3673-987A-484182204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9BB38-6E8D-2F3C-CA76-20AA7770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EB60-12C7-449E-A684-1F67B85EA3B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D14D6-843B-BCBF-23E5-E8441709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AA5CB-AE77-4B58-E4A2-37212AE8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53D6-2523-4F6A-A670-3B51DA36A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1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80034-D6F9-2ADD-3A0D-3BB619C3F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6CF11-9227-9056-38AB-110DA0654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766E1-1669-B0A4-67BB-2AD2FDB7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EB60-12C7-449E-A684-1F67B85EA3B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61379-9600-06CE-99E0-41706019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ED2F5-ACFC-0DFB-B394-26B824B3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53D6-2523-4F6A-A670-3B51DA36A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3B2A-9154-BF8B-B2E9-3AB61B19D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09F1F-9006-14E7-052D-77A674F78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9AF3D-BEC0-F11E-5C59-8194B525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66-2C8D-4FB7-A04F-D4E7C63D741A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0E741-BC1B-FD68-1E52-8801CE5E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01DC0-2582-9D3D-37F9-ED116C42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EF2-3502-45AC-B00D-3FFF20BC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32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FA3E-D067-8011-A39D-F7AEE1FA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397B1-7613-0CB2-31BF-8B92982A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58A46-F0D4-921B-8F88-D0E2BBB1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66-2C8D-4FB7-A04F-D4E7C63D741A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301A5-F1E1-2186-1FC7-981F4E8E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3E812-A996-BF9C-DC51-A06BAAD2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EF2-3502-45AC-B00D-3FFF20BC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04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F495-494C-215F-9C92-CAD6AE1D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A8637-CE3D-54BA-6B17-BDE3E8C46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13948-AF3A-42FC-FE0C-E2639341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66-2C8D-4FB7-A04F-D4E7C63D741A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08DC6-4CC8-B6B4-753B-2EE86631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124DC-E6E3-0207-DADE-228D32F4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EF2-3502-45AC-B00D-3FFF20BC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1E570-10CB-74A4-3D26-F11C2DE8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6AD2-BF93-FBC9-6013-7AE13BF30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0247E-F587-98F5-5EC8-5F9997878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C1290-D48C-9FE4-5771-A0E42955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66-2C8D-4FB7-A04F-D4E7C63D741A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7E2D2-7E5E-7AB6-664E-3F1BBFB9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ED7D8-A577-0453-01DA-4698630C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EF2-3502-45AC-B00D-3FFF20BC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4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anuary -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56586" cy="906011"/>
          </a:xfrm>
          <a:prstGeom prst="rect">
            <a:avLst/>
          </a:prstGeom>
          <a:solidFill>
            <a:srgbClr val="007A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4" name="Picture 3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EA0BBF55-CCA6-DD7C-2AF8-3EC01AF2DF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0512D95A-C8D5-2287-9D6D-7DE5BE36C7BA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Reliant Rehabilitation Proprietary Content</a:t>
            </a:r>
          </a:p>
        </p:txBody>
      </p:sp>
    </p:spTree>
    <p:extLst>
      <p:ext uri="{BB962C8B-B14F-4D97-AF65-F5344CB8AC3E}">
        <p14:creationId xmlns:p14="http://schemas.microsoft.com/office/powerpoint/2010/main" val="2199426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71C0-3E03-875F-0482-B9275590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A198F-DC30-1564-5660-62092DE46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F2634-4525-20A6-12B9-CA7D8BB2C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23009-6349-8A7F-C341-D369B440F7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4FAC90-CA2F-9324-C335-25BA7CB9B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9072A5-3960-88E9-357C-4FE8B6D9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66-2C8D-4FB7-A04F-D4E7C63D741A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19E50-2DB1-DC5B-6A97-074FB261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9D12F-3DA7-7984-FBE4-D49CB720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EF2-3502-45AC-B00D-3FFF20BC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5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33FF-D35A-0AC4-B6D8-4E66A2AE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38701-9C76-5EB9-B2B2-A858F423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66-2C8D-4FB7-A04F-D4E7C63D741A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61293-AC55-340D-184A-2755ABB8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17241-64C8-1D6A-391F-4E109569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EF2-3502-45AC-B00D-3FFF20BC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44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267C6-04C4-91F5-35B3-8BEDE3CB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66-2C8D-4FB7-A04F-D4E7C63D741A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49894-3087-43B8-8E76-A9459C89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73631-BB69-C33B-E981-EDF44EE1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EF2-3502-45AC-B00D-3FFF20BC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20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E44CF-CFE6-072D-CDEC-0F84173D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7A76C-1A72-5966-E676-7F4B7E2C2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AFF9E-9DCF-A992-4C15-4912AA0A5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1C311-E21E-4025-6D9E-21ADA7F2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66-2C8D-4FB7-A04F-D4E7C63D741A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D3848-02F4-95C3-FC27-8DDE0A46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3C18A-7423-7A74-A379-2828D990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EF2-3502-45AC-B00D-3FFF20BC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7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6E9E-B5F2-CCE5-11DF-648FD2F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741A9-E090-64DB-995B-D01161643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C724A-7648-7512-1326-6933420C3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65E92-CC48-DAE4-1AAD-9F2BC9606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66-2C8D-4FB7-A04F-D4E7C63D741A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148D4-4BF5-A6E7-71B6-D10507B7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FBAD8-66BD-11C9-B9D8-0D7DBCE2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EF2-3502-45AC-B00D-3FFF20BC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93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9A64-0E88-59FB-2B53-900379A0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55B7C-45D9-F089-FBCD-FD5E97154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05BC1-7935-F462-0297-F0DA3D1B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66-2C8D-4FB7-A04F-D4E7C63D741A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72BAC-355E-C27D-5161-C6A27473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C7D89-9AC6-AEA5-EB56-6C4E10CA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EF2-3502-45AC-B00D-3FFF20BC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7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AF0B3C-6E37-12C7-CC17-CBD7D91EA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C8836-8B64-27A0-CE27-764BF729C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86994-B53E-E8EA-E2A7-A5AAE21B4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66-2C8D-4FB7-A04F-D4E7C63D741A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301A0-C775-2915-9EA6-BDD749AC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C5B0B-DCB9-F3B7-48A7-921D4FC3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EF2-3502-45AC-B00D-3FFF20BC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1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D408-2983-4F2B-8B64-4D17E6834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5ECFB-73FA-4EE7-2017-13B7E3AAF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E561C-BFE2-16F9-66D3-1FCD1B6B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39D2-51DF-4F3F-8E58-41927E2D0985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EF701-AF0E-A9C8-DCC4-139BBA4B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2980-62E9-53A4-33AE-9A60F614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7E59-DAAD-415B-9A5A-11CA42B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02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7D24-0925-EEEF-F6F5-F36EFF0F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E62B-F38A-27DC-A0C0-2B42A3E15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C55FE-CD4D-0BC7-2A76-320628E9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39D2-51DF-4F3F-8E58-41927E2D0985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FEFDA-B32E-9987-6AD8-1C4451EC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11570-1B85-7B56-5A6F-9EC3047E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7E59-DAAD-415B-9A5A-11CA42B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C101-D909-2104-6E6B-894250A7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C414C-ED92-D6E5-645F-F6294ACC0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158C5-4923-ACBB-4112-891342CFC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39D2-51DF-4F3F-8E58-41927E2D0985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3B410-FFCA-23B7-1CA8-2466BA4C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AB4D8-F498-4579-B215-0E5C47A9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7E59-DAAD-415B-9A5A-11CA42B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5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anuary -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3234B-4581-136F-751C-03514F686A0E}"/>
              </a:ext>
            </a:extLst>
          </p:cNvPr>
          <p:cNvSpPr>
            <a:spLocks/>
          </p:cNvSpPr>
          <p:nvPr userDrawn="1"/>
        </p:nvSpPr>
        <p:spPr>
          <a:xfrm>
            <a:off x="-12586" y="901700"/>
            <a:ext cx="9169170" cy="5956300"/>
          </a:xfrm>
          <a:prstGeom prst="rect">
            <a:avLst/>
          </a:prstGeom>
          <a:solidFill>
            <a:srgbClr val="007A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69170" cy="906011"/>
          </a:xfrm>
          <a:prstGeom prst="rect">
            <a:avLst/>
          </a:prstGeom>
          <a:solidFill>
            <a:srgbClr val="007A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1D4F1FF-2D3B-3344-3A17-96F0AB858411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Reliant Rehabilitation Proprietary Content</a:t>
            </a:r>
          </a:p>
        </p:txBody>
      </p:sp>
    </p:spTree>
    <p:extLst>
      <p:ext uri="{BB962C8B-B14F-4D97-AF65-F5344CB8AC3E}">
        <p14:creationId xmlns:p14="http://schemas.microsoft.com/office/powerpoint/2010/main" val="276833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2012-5F47-8568-0C16-13E1E1EC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1BC-634C-E9E2-8F5B-9A3326362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2758-47EC-FCC8-ED4C-4967FDB2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6FD09-D3C1-D792-23AF-DF01C771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39D2-51DF-4F3F-8E58-41927E2D0985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2121A-9B62-5078-081C-60A7B4EE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E6D3D-E2D1-2114-3939-7BEE9CC8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7E59-DAAD-415B-9A5A-11CA42B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6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7097F-2922-85B2-F957-A891CCB7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FCABC-A4F0-01D6-C2AC-EA2B4917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30AC3-396E-B7A7-924D-0B792B8F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38ABA-DEA8-004D-2813-619927886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DAF1C-8313-065C-5652-14C6CDE0C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437D82-10AF-F626-7C0C-32529E6E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39D2-51DF-4F3F-8E58-41927E2D0985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0B99E-87DA-9DD6-44C2-9E0E60C0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B3EBC-9F90-B1D8-278E-BF6C72AD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7E59-DAAD-415B-9A5A-11CA42B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11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109E-4C49-486B-2A8B-8EF6363C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5E197-FAF9-E737-E831-782B4EAF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39D2-51DF-4F3F-8E58-41927E2D0985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E813D-7F83-21C7-0306-EA1A5621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EA8DA-97DF-4C6E-2DBB-BEE7055E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7E59-DAAD-415B-9A5A-11CA42B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41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ADCC2F-8286-A9FF-F22C-E9516CF1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39D2-51DF-4F3F-8E58-41927E2D0985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9BB22-A65A-B3D3-3A63-ABF8D533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3ED7A-57E9-EF00-4A96-25486458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7E59-DAAD-415B-9A5A-11CA42B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03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EF5C-758C-9B1B-1F0E-C5357C15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15CDF-7243-444E-E0D5-6BE6014B2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CF214-333A-0730-A53F-4B004573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870B6-3917-F780-AB03-F9E758E9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39D2-51DF-4F3F-8E58-41927E2D0985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74F69-29E8-E2CA-6D43-8A0C9803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23E99-56EE-C3F7-8C92-CCC6A4B9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7E59-DAAD-415B-9A5A-11CA42B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19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F22B-51C8-4D96-5747-C10C71C7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702F42-B1CD-49D1-B4D7-6AF20845A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1FEDF-224C-09F9-DA68-719FF6D47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330AB-44E1-FEBF-4C52-542478BF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39D2-51DF-4F3F-8E58-41927E2D0985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3EC89-1C60-7602-1831-15C5BACA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ABE3F-28D0-D907-3C21-796C432A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7E59-DAAD-415B-9A5A-11CA42B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85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BB523-EDAC-BB55-C41B-7891EEEC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07B36-5524-633B-CB7B-1C9E5BCBC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1E5FA-02A1-B811-747E-0D8C12A4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39D2-51DF-4F3F-8E58-41927E2D0985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FFDCB-A207-BC6A-ED83-FE88966D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6F77-164A-60B7-F5CF-7796834D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7E59-DAAD-415B-9A5A-11CA42B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0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6B43C-4C2A-BEA9-B2B0-3C1A54F09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2267E-EC93-490C-2803-361E98C05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4E668-1C1F-9CE8-92B9-BECB33D4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39D2-51DF-4F3F-8E58-41927E2D0985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B54CC-D8CB-7F8F-41C3-E3BB013B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1BDF0-C565-E848-A2C2-1504AC79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7E59-DAAD-415B-9A5A-11CA42B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3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AEDF-5D2D-E2C7-74D6-F022C98FB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3349D-A9B4-23CC-17B2-05063EC48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1FD15-6E42-EE89-6FE3-7BFDED9D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EB60-12C7-449E-A684-1F67B85EA3B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C03C7-0976-6992-F1E2-69AD35DB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D783F-FB97-2FE9-178A-1339F2E0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53D6-2523-4F6A-A670-3B51DA36A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9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11E9-661C-292F-04C4-EDEE3645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9710-5610-9022-CDA4-86AEA70EC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E3564-2017-CFFD-3035-96016E85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EB60-12C7-449E-A684-1F67B85EA3B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6AB6-C237-4505-667A-383A08BA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A39C-9801-32DD-066C-7F2B7E95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53D6-2523-4F6A-A670-3B51DA36A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D539-74BD-2109-E855-A4D65A24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341EF-F235-71FD-1F1B-84DD7724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4A656-B6F5-960F-56BA-41D76983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EB60-12C7-449E-A684-1F67B85EA3B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28FC5-E9D0-EE38-89B0-CC0CEE2D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6376C-0AF1-8059-F35E-BA6675B6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53D6-2523-4F6A-A670-3B51DA36A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7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5658-0DF1-4373-B304-EF6E1204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057C-0B24-D2DC-DB12-3F80E2730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3BAF4-3541-0D38-CEA9-FBD0C6FD2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D22E0-95C2-62FA-5BA7-952AB7FF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EB60-12C7-449E-A684-1F67B85EA3B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D2DFC-A0CF-BAFD-FF7A-4B28B988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7856A-4DD3-816B-2BE9-25A362D2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53D6-2523-4F6A-A670-3B51DA36A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4C7B0-DF1A-1184-D5C3-E6F94193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CCE30-1D64-DC00-F013-5AD038C4C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58AAE-CA3E-62C0-ECD7-17209ECDE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05C35-C738-FA81-9897-BDD826AB2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1603E1-2925-1D14-6D4D-0418B192B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06377D-044C-475F-A413-C1BCA30F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EB60-12C7-449E-A684-1F67B85EA3B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CDD53C-88C4-8BB2-743F-DC250016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84312A-741E-AFD1-857C-6AFE8E59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53D6-2523-4F6A-A670-3B51DA36A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3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A46B32FD-41AE-B8B0-A89E-7D4D732A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D2677BA-FB00-58E6-3276-3FB9EF4DC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29C4F9D-6039-78E9-C33F-B964E625C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750" y="63690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56887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2" r:id="rId2"/>
    <p:sldLayoutId id="2147483683" r:id="rId3"/>
    <p:sldLayoutId id="214748373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Bree Serif" panose="02000503040000020004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86B4D-51C6-1742-A8BA-485F3AFC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2C397-52C8-51A8-3532-DBE458B3C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66869-1891-302D-3FA3-75834BA40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4BEB60-12C7-449E-A684-1F67B85EA3B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83EF8-D221-01E0-FAD7-9D16984E6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C03DD-87D4-2806-5E34-A7716F795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2C53D6-2523-4F6A-A670-3B51DA36A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1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FABCD-2143-3A81-6B62-E313B38F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4D76-B5A3-1E66-F056-99B02196F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A7665-6DEC-97EE-473C-8E742FB75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C5E66-2C8D-4FB7-A04F-D4E7C63D741A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F2FD3-830B-6210-AB16-855CE95C6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5A03E-5D87-133E-85B5-4B3B66367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57AEF2-3502-45AC-B00D-3FFF20BC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4F29A1-4466-F797-93AD-FDDA823A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D7144-4528-5D24-6B0D-32637A4E6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1F9B0-42D9-B026-BC8C-C9938944A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2E39D2-51DF-4F3F-8E58-41927E2D0985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08FEF-D3D4-EA84-EA76-2C94A2F84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1077F-3E37-4521-EC1B-04F347DA7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647E59-DAAD-415B-9A5A-11CA42B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5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B900-01B3-E293-904B-CB50CC08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74" y="1381125"/>
            <a:ext cx="8754383" cy="3822700"/>
          </a:xfrm>
        </p:spPr>
        <p:txBody>
          <a:bodyPr/>
          <a:lstStyle/>
          <a:p>
            <a:r>
              <a:rPr lang="en-US" dirty="0">
                <a:latin typeface="Handelson"/>
              </a:rPr>
              <a:t>Wellness Event  </a:t>
            </a:r>
            <a:br>
              <a:rPr lang="en-US" dirty="0"/>
            </a:br>
            <a:r>
              <a:rPr lang="en-US" dirty="0"/>
              <a:t>The Winter Brain: </a:t>
            </a:r>
            <a:br>
              <a:rPr lang="en-US" dirty="0"/>
            </a:br>
            <a:r>
              <a:rPr lang="en-US" dirty="0"/>
              <a:t>Boosting Cognitive Energy</a:t>
            </a:r>
            <a:br>
              <a:rPr lang="en-US" dirty="0"/>
            </a:br>
            <a:r>
              <a:rPr lang="en-US" dirty="0"/>
              <a:t> “Warm Up Your Brain This Winter”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97E2D-DF8C-BFBC-1959-6E447321B3C3}"/>
              </a:ext>
            </a:extLst>
          </p:cNvPr>
          <p:cNvSpPr txBox="1"/>
          <p:nvPr/>
        </p:nvSpPr>
        <p:spPr>
          <a:xfrm>
            <a:off x="-842962" y="152311"/>
            <a:ext cx="5529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ree Serif" panose="02000503040000020004" pitchFamily="2" charset="77"/>
              </a:rPr>
              <a:t>Presented by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ree Serif" panose="02000503040000020004" pitchFamily="2" charset="77"/>
              </a:rPr>
              <a:t>Presenter Name Here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ree Serif" panose="02000503040000020004" pitchFamily="2" charset="77"/>
              </a:rPr>
              <a:t>Date Here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78296-6B9B-06F5-3899-66DF97B0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0" y="41659"/>
            <a:ext cx="2501900" cy="86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8C54F2A-C86B-DA4A-8FDE-BBEEAB6E3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43"/>
            <a:ext cx="9144000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9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02ED-35A0-F354-1B94-28DCAAD7A7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DD972-BB27-08F1-731D-BE6872B49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858" y="1992086"/>
            <a:ext cx="5845628" cy="411661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400" dirty="0"/>
              <a:t>According to a 2014 study by NIH, brain games and exercises that stimulate the brain help older adults maintain reasoning skills and result in improved cognitive abilities for 10 years.</a:t>
            </a:r>
          </a:p>
          <a:p>
            <a:pPr algn="l"/>
            <a:r>
              <a:rPr lang="en-US" sz="2400" dirty="0"/>
              <a:t>Puzzles and brain games are fun activities to keep you mentally sharp, active and avoid depression and anxiety.</a:t>
            </a:r>
          </a:p>
          <a:p>
            <a:pPr algn="l"/>
            <a:endParaRPr lang="en-US" sz="2400" dirty="0"/>
          </a:p>
        </p:txBody>
      </p:sp>
      <p:pic>
        <p:nvPicPr>
          <p:cNvPr id="4" name="Picture 3" descr="A cartoon of a pink brain with blue hat and gloves&#10;&#10;AI-generated content may be incorrect.">
            <a:extLst>
              <a:ext uri="{FF2B5EF4-FFF2-40B4-BE49-F238E27FC236}">
                <a16:creationId xmlns:a16="http://schemas.microsoft.com/office/drawing/2014/main" id="{CC3D1A3D-8D08-5479-FE64-65FDC4B36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528" y="1739446"/>
            <a:ext cx="2465614" cy="31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5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The Winter Brain: Boosting Cognitive Energy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927" y="1872401"/>
            <a:ext cx="7892143" cy="337457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A9B"/>
                </a:solidFill>
              </a:rPr>
              <a:t>As the winter months settle in, our bodies and minds crave a little extra care. With less sunlight and more time indoors, it’s easy for energy and clarity to dip.</a:t>
            </a:r>
          </a:p>
          <a:p>
            <a:r>
              <a:rPr lang="en-US" dirty="0">
                <a:solidFill>
                  <a:srgbClr val="007A9B"/>
                </a:solidFill>
              </a:rPr>
              <a:t>This month, we’re focusing on simple, meaningful ways to “warm up” the brain — lighting a spark in how we think, move, connect, and engage.</a:t>
            </a:r>
            <a:endParaRPr dirty="0">
              <a:solidFill>
                <a:srgbClr val="007A9B"/>
              </a:solidFill>
            </a:endParaRPr>
          </a:p>
        </p:txBody>
      </p:sp>
      <p:pic>
        <p:nvPicPr>
          <p:cNvPr id="5" name="Picture 4" descr="A cartoon of a pink brain with blue hat and gloves&#10;&#10;AI-generated content may be incorrect.">
            <a:extLst>
              <a:ext uri="{FF2B5EF4-FFF2-40B4-BE49-F238E27FC236}">
                <a16:creationId xmlns:a16="http://schemas.microsoft.com/office/drawing/2014/main" id="{BA6811D8-4B92-94A7-257F-5760E12E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49" y="1314359"/>
            <a:ext cx="876301" cy="11160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3 Key Areas of Cognitive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1231898"/>
          </a:xfrm>
        </p:spPr>
        <p:txBody>
          <a:bodyPr>
            <a:noAutofit/>
          </a:bodyPr>
          <a:lstStyle/>
          <a:p>
            <a:endParaRPr sz="2800" dirty="0">
              <a:solidFill>
                <a:srgbClr val="007A9B"/>
              </a:solidFill>
            </a:endParaRPr>
          </a:p>
          <a:p>
            <a:r>
              <a:rPr sz="2800" dirty="0">
                <a:solidFill>
                  <a:srgbClr val="007A9B"/>
                </a:solidFill>
              </a:rPr>
              <a:t>Strengthening cognitive wellness begins with simple, whole-person habits.</a:t>
            </a:r>
          </a:p>
        </p:txBody>
      </p:sp>
      <p:pic>
        <p:nvPicPr>
          <p:cNvPr id="5" name="Picture 4" descr="A logo of a flower with words&#10;&#10;AI-generated content may be incorrect.">
            <a:extLst>
              <a:ext uri="{FF2B5EF4-FFF2-40B4-BE49-F238E27FC236}">
                <a16:creationId xmlns:a16="http://schemas.microsoft.com/office/drawing/2014/main" id="{55470308-8266-4948-F99A-0404AB810D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99" t="33810" r="20420" b="34285"/>
          <a:stretch>
            <a:fillRect/>
          </a:stretch>
        </p:blipFill>
        <p:spPr>
          <a:xfrm>
            <a:off x="2982685" y="1491342"/>
            <a:ext cx="3178629" cy="21880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BODY: Boosting Cognitive Energy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251857"/>
            <a:ext cx="7249886" cy="49657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000" dirty="0">
                <a:solidFill>
                  <a:srgbClr val="007A9B"/>
                </a:solidFill>
              </a:rPr>
              <a:t>Fuel with antioxidant &amp; omega-3 rich foods</a:t>
            </a:r>
            <a:br>
              <a:rPr lang="en-US" sz="1900" dirty="0">
                <a:solidFill>
                  <a:srgbClr val="007A9B"/>
                </a:solidFill>
              </a:rPr>
            </a:br>
            <a:r>
              <a:rPr lang="en-US" sz="1900" dirty="0">
                <a:solidFill>
                  <a:srgbClr val="007A9B"/>
                </a:solidFill>
              </a:rPr>
              <a:t>These nutrients help protect brain cells from inflammation and support memory, focus, and overall cognitive performance.</a:t>
            </a:r>
            <a:br>
              <a:rPr lang="en-US" sz="1900" dirty="0">
                <a:solidFill>
                  <a:srgbClr val="007A9B"/>
                </a:solidFill>
              </a:rPr>
            </a:br>
            <a:endParaRPr lang="en-US" sz="1900" dirty="0">
              <a:solidFill>
                <a:srgbClr val="007A9B"/>
              </a:solidFill>
            </a:endParaRPr>
          </a:p>
          <a:p>
            <a:pPr algn="l"/>
            <a:r>
              <a:rPr lang="en-US" sz="2000" dirty="0">
                <a:solidFill>
                  <a:srgbClr val="007A9B"/>
                </a:solidFill>
              </a:rPr>
              <a:t>Stay hydrated to improve thinking speed</a:t>
            </a:r>
            <a:br>
              <a:rPr lang="en-US" sz="1900" dirty="0">
                <a:solidFill>
                  <a:srgbClr val="007A9B"/>
                </a:solidFill>
              </a:rPr>
            </a:br>
            <a:r>
              <a:rPr lang="en-US" sz="1900" dirty="0">
                <a:solidFill>
                  <a:srgbClr val="007A9B"/>
                </a:solidFill>
              </a:rPr>
              <a:t>Even mild dehydration can slow processing, reduce alertness, and increase fatigue—water restores clarity and mental energy.</a:t>
            </a:r>
            <a:br>
              <a:rPr lang="en-US" sz="1900" dirty="0">
                <a:solidFill>
                  <a:srgbClr val="007A9B"/>
                </a:solidFill>
              </a:rPr>
            </a:br>
            <a:endParaRPr lang="en-US" sz="1900" dirty="0">
              <a:solidFill>
                <a:srgbClr val="007A9B"/>
              </a:solidFill>
            </a:endParaRPr>
          </a:p>
          <a:p>
            <a:pPr algn="l"/>
            <a:r>
              <a:rPr lang="en-US" sz="2000" dirty="0">
                <a:solidFill>
                  <a:srgbClr val="007A9B"/>
                </a:solidFill>
              </a:rPr>
              <a:t>Move daily to increase blood flow to the brain</a:t>
            </a:r>
            <a:br>
              <a:rPr lang="en-US" sz="1900" dirty="0">
                <a:solidFill>
                  <a:srgbClr val="007A9B"/>
                </a:solidFill>
              </a:rPr>
            </a:br>
            <a:r>
              <a:rPr lang="en-US" sz="1900" dirty="0">
                <a:solidFill>
                  <a:srgbClr val="007A9B"/>
                </a:solidFill>
              </a:rPr>
              <a:t>Gentle activity boosts circulation, delivering oxygen and nutrients that support sharper thinking and better mood.</a:t>
            </a:r>
            <a:br>
              <a:rPr lang="en-US" sz="1900" dirty="0">
                <a:solidFill>
                  <a:srgbClr val="007A9B"/>
                </a:solidFill>
              </a:rPr>
            </a:br>
            <a:endParaRPr lang="en-US" sz="1900" dirty="0">
              <a:solidFill>
                <a:srgbClr val="007A9B"/>
              </a:solidFill>
            </a:endParaRPr>
          </a:p>
          <a:p>
            <a:pPr algn="l"/>
            <a:r>
              <a:rPr lang="en-US" sz="2000" dirty="0">
                <a:solidFill>
                  <a:srgbClr val="007A9B"/>
                </a:solidFill>
              </a:rPr>
              <a:t>Maintain consistent sleep routines</a:t>
            </a:r>
            <a:br>
              <a:rPr lang="en-US" sz="1900" dirty="0">
                <a:solidFill>
                  <a:srgbClr val="007A9B"/>
                </a:solidFill>
              </a:rPr>
            </a:br>
            <a:r>
              <a:rPr lang="en-US" sz="1900" dirty="0">
                <a:solidFill>
                  <a:srgbClr val="007A9B"/>
                </a:solidFill>
              </a:rPr>
              <a:t>Regular sleep patterns help regulate attention, memory consolidation, and emotional balance—especially during winter months.</a:t>
            </a:r>
          </a:p>
          <a:p>
            <a:endParaRPr sz="1900" dirty="0">
              <a:solidFill>
                <a:srgbClr val="007A9B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D3905BA-996C-A89E-79C6-DA0300127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73" y="1125874"/>
            <a:ext cx="514350" cy="5143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ED7E5A2-0A61-D1DF-0609-E59EFF7D1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73" y="2291772"/>
            <a:ext cx="514350" cy="5143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F2A1BA2-A852-5FCE-0A6C-A2FD09EF4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73" y="3457670"/>
            <a:ext cx="514350" cy="5143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771DD86-B3C3-7F63-D190-C003F3F50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73" y="4623568"/>
            <a:ext cx="5143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MIND: Boosting Cognitive Energy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57325"/>
            <a:ext cx="7391400" cy="2000345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000" dirty="0">
                <a:solidFill>
                  <a:srgbClr val="007A9B"/>
                </a:solidFill>
              </a:rPr>
              <a:t>Do a daily “brain warmer” like puzzles or word games.</a:t>
            </a:r>
            <a:br>
              <a:rPr lang="en-US" sz="1900" dirty="0">
                <a:solidFill>
                  <a:srgbClr val="007A9B"/>
                </a:solidFill>
              </a:rPr>
            </a:br>
            <a:r>
              <a:rPr lang="en-US" sz="1900" dirty="0">
                <a:solidFill>
                  <a:srgbClr val="007A9B"/>
                </a:solidFill>
              </a:rPr>
              <a:t>Short mental challenges activate memory, attention, and processing speed — just a few minutes helps keep the mind sharp.</a:t>
            </a:r>
            <a:br>
              <a:rPr lang="en-US" sz="1900" dirty="0">
                <a:solidFill>
                  <a:srgbClr val="007A9B"/>
                </a:solidFill>
              </a:rPr>
            </a:br>
            <a:endParaRPr lang="en-US" sz="1900" dirty="0">
              <a:solidFill>
                <a:srgbClr val="007A9B"/>
              </a:solidFill>
            </a:endParaRPr>
          </a:p>
          <a:p>
            <a:pPr algn="l"/>
            <a:r>
              <a:rPr lang="en-US" sz="2000" dirty="0">
                <a:solidFill>
                  <a:srgbClr val="007A9B"/>
                </a:solidFill>
              </a:rPr>
              <a:t>Learn something new to strengthen brain pathways.</a:t>
            </a:r>
            <a:br>
              <a:rPr lang="en-US" sz="1900" dirty="0">
                <a:solidFill>
                  <a:srgbClr val="007A9B"/>
                </a:solidFill>
              </a:rPr>
            </a:br>
            <a:r>
              <a:rPr lang="en-US" sz="1900" dirty="0">
                <a:solidFill>
                  <a:srgbClr val="007A9B"/>
                </a:solidFill>
              </a:rPr>
              <a:t>Trying new skills stimulates neuroplasticity, helping the brain form fresh connections that support long-term cognitive health.</a:t>
            </a:r>
            <a:br>
              <a:rPr lang="en-US" sz="1900" dirty="0">
                <a:solidFill>
                  <a:srgbClr val="007A9B"/>
                </a:solidFill>
              </a:rPr>
            </a:br>
            <a:endParaRPr lang="en-US" sz="1900" dirty="0">
              <a:solidFill>
                <a:srgbClr val="007A9B"/>
              </a:solidFill>
            </a:endParaRPr>
          </a:p>
          <a:p>
            <a:pPr algn="l"/>
            <a:r>
              <a:rPr lang="en-US" sz="2000" dirty="0">
                <a:solidFill>
                  <a:srgbClr val="007A9B"/>
                </a:solidFill>
              </a:rPr>
              <a:t>Reduce digital overload with short screen breaks.</a:t>
            </a:r>
            <a:br>
              <a:rPr lang="en-US" sz="1900" dirty="0">
                <a:solidFill>
                  <a:srgbClr val="007A9B"/>
                </a:solidFill>
              </a:rPr>
            </a:br>
            <a:r>
              <a:rPr lang="en-US" sz="1900" dirty="0">
                <a:solidFill>
                  <a:srgbClr val="007A9B"/>
                </a:solidFill>
              </a:rPr>
              <a:t>Stepping away from screens gives the brain time to reset, reducing fatigue and improving focus, mood, and clarity.</a:t>
            </a:r>
          </a:p>
          <a:p>
            <a:endParaRPr sz="1900" dirty="0">
              <a:solidFill>
                <a:srgbClr val="007A9B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58DF42-42F3-8A31-1168-0F8DBA9FE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73" y="1339561"/>
            <a:ext cx="514350" cy="5143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009D93C-5CBA-9E71-F780-9BE078581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73" y="2505459"/>
            <a:ext cx="514350" cy="5143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A647010-F3BA-2510-E1CD-C2DA9E4EC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73" y="3671357"/>
            <a:ext cx="5143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SPIRIT: Boosting Cognitive Energy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6DDE35-7730-F1D0-9321-F974DC828564}"/>
              </a:ext>
            </a:extLst>
          </p:cNvPr>
          <p:cNvSpPr txBox="1">
            <a:spLocks/>
          </p:cNvSpPr>
          <p:nvPr/>
        </p:nvSpPr>
        <p:spPr>
          <a:xfrm>
            <a:off x="1219200" y="1457325"/>
            <a:ext cx="7391400" cy="34521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rgbClr val="007A9B"/>
                </a:solidFill>
              </a:rPr>
              <a:t>Practice gratitude to support emotional clarity.</a:t>
            </a:r>
            <a:br>
              <a:rPr lang="en-US" sz="1900" dirty="0">
                <a:solidFill>
                  <a:srgbClr val="007A9B"/>
                </a:solidFill>
              </a:rPr>
            </a:br>
            <a:r>
              <a:rPr lang="en-US" sz="1900" dirty="0">
                <a:solidFill>
                  <a:srgbClr val="007A9B"/>
                </a:solidFill>
              </a:rPr>
              <a:t>Gratitude activates brain regions linked to positivity and resilience, helping improve mood, focus, and overall mental balance.</a:t>
            </a:r>
            <a:br>
              <a:rPr lang="en-US" sz="1900" dirty="0">
                <a:solidFill>
                  <a:srgbClr val="007A9B"/>
                </a:solidFill>
              </a:rPr>
            </a:br>
            <a:endParaRPr lang="en-US" sz="1900" dirty="0">
              <a:solidFill>
                <a:srgbClr val="007A9B"/>
              </a:solidFill>
            </a:endParaRPr>
          </a:p>
          <a:p>
            <a:pPr algn="l"/>
            <a:r>
              <a:rPr lang="en-US" sz="2000" dirty="0">
                <a:solidFill>
                  <a:srgbClr val="007A9B"/>
                </a:solidFill>
              </a:rPr>
              <a:t>Stay socially connected for cognitive vitality.</a:t>
            </a:r>
            <a:br>
              <a:rPr lang="en-US" sz="1900" dirty="0">
                <a:solidFill>
                  <a:srgbClr val="007A9B"/>
                </a:solidFill>
              </a:rPr>
            </a:br>
            <a:r>
              <a:rPr lang="en-US" sz="1900" dirty="0">
                <a:solidFill>
                  <a:srgbClr val="007A9B"/>
                </a:solidFill>
              </a:rPr>
              <a:t>Regular connection — conversations, shared activities and laughter  stimulates memory, attention, and emotional well-being.</a:t>
            </a:r>
            <a:br>
              <a:rPr lang="en-US" sz="1900" dirty="0">
                <a:solidFill>
                  <a:srgbClr val="007A9B"/>
                </a:solidFill>
              </a:rPr>
            </a:br>
            <a:endParaRPr lang="en-US" sz="1900" dirty="0">
              <a:solidFill>
                <a:srgbClr val="007A9B"/>
              </a:solidFill>
            </a:endParaRPr>
          </a:p>
          <a:p>
            <a:pPr algn="l"/>
            <a:r>
              <a:rPr lang="en-US" sz="2000" dirty="0">
                <a:solidFill>
                  <a:srgbClr val="007A9B"/>
                </a:solidFill>
              </a:rPr>
              <a:t>De-stress with breathing, meditation, music, or prayer.</a:t>
            </a:r>
            <a:br>
              <a:rPr lang="en-US" sz="1900" dirty="0">
                <a:solidFill>
                  <a:srgbClr val="007A9B"/>
                </a:solidFill>
              </a:rPr>
            </a:br>
            <a:r>
              <a:rPr lang="en-US" sz="1900" dirty="0">
                <a:solidFill>
                  <a:srgbClr val="007A9B"/>
                </a:solidFill>
              </a:rPr>
              <a:t>Calming practices reduce stress hormones, increase clarity, and support clearer thinking throughout the day.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F2BA28-F1BD-0372-2023-E1B86DA6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73" y="1339561"/>
            <a:ext cx="514350" cy="5143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3F7BFA2-8521-A6B8-D1BE-505DEF86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73" y="2505459"/>
            <a:ext cx="514350" cy="5143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41CD49C-3CFA-B0B7-A00C-FE579D891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73" y="3671357"/>
            <a:ext cx="5143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Warm Up Your Brain This Winter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67648"/>
            <a:ext cx="6858000" cy="1493156"/>
          </a:xfrm>
        </p:spPr>
        <p:txBody>
          <a:bodyPr anchor="t" anchorCtr="0">
            <a:noAutofit/>
          </a:bodyPr>
          <a:lstStyle/>
          <a:p>
            <a:r>
              <a:rPr sz="3200" dirty="0">
                <a:solidFill>
                  <a:srgbClr val="007A9B"/>
                </a:solidFill>
              </a:rPr>
              <a:t>Small, consistent habits help protect memory, improve focus, and lift energy all season long.</a:t>
            </a:r>
          </a:p>
          <a:p>
            <a:endParaRPr sz="3200" dirty="0">
              <a:solidFill>
                <a:srgbClr val="007A9B"/>
              </a:solidFill>
            </a:endParaRPr>
          </a:p>
        </p:txBody>
      </p:sp>
      <p:pic>
        <p:nvPicPr>
          <p:cNvPr id="6" name="Picture 5" descr="A cartoon of a pink brain with blue hat and gloves&#10;&#10;AI-generated content may be incorrect.">
            <a:extLst>
              <a:ext uri="{FF2B5EF4-FFF2-40B4-BE49-F238E27FC236}">
                <a16:creationId xmlns:a16="http://schemas.microsoft.com/office/drawing/2014/main" id="{1BCDFE1D-EC02-FB52-DCA1-B367306CD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193" y="1064532"/>
            <a:ext cx="2465614" cy="31402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E8CCE-CA52-5526-42F1-266E3499F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2DAA-6232-EBC5-9F29-3CC042B5CE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4193F-FA67-36EC-6F2E-6CC1B1457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1247775"/>
            <a:ext cx="8273142" cy="4965700"/>
          </a:xfrm>
        </p:spPr>
        <p:txBody>
          <a:bodyPr>
            <a:noAutofit/>
          </a:bodyPr>
          <a:lstStyle/>
          <a:p>
            <a:r>
              <a:rPr lang="en-US" dirty="0"/>
              <a:t>What small daily habit helps you feel mentally sharper or more energized in winter?</a:t>
            </a:r>
          </a:p>
          <a:p>
            <a:endParaRPr lang="en-US" dirty="0"/>
          </a:p>
          <a:p>
            <a:r>
              <a:rPr lang="en-US" dirty="0"/>
              <a:t>Name one thing you personally will try to support your own Winter Brain. </a:t>
            </a:r>
          </a:p>
        </p:txBody>
      </p:sp>
    </p:spTree>
    <p:extLst>
      <p:ext uri="{BB962C8B-B14F-4D97-AF65-F5344CB8AC3E}">
        <p14:creationId xmlns:p14="http://schemas.microsoft.com/office/powerpoint/2010/main" val="3017056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1349</TotalTime>
  <Words>533</Words>
  <Application>Microsoft Office PowerPoint</Application>
  <PresentationFormat>Letter Paper (8.5x11 in)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Bree Serif</vt:lpstr>
      <vt:lpstr>Aptos Display</vt:lpstr>
      <vt:lpstr>Handelson</vt:lpstr>
      <vt:lpstr>Aptos</vt:lpstr>
      <vt:lpstr>Office Theme</vt:lpstr>
      <vt:lpstr>2_Custom Design</vt:lpstr>
      <vt:lpstr>1_Custom Design</vt:lpstr>
      <vt:lpstr>Custom Design</vt:lpstr>
      <vt:lpstr>Wellness Event   The Winter Brain:  Boosting Cognitive Energy  “Warm Up Your Brain This Winter”  </vt:lpstr>
      <vt:lpstr>Overview </vt:lpstr>
      <vt:lpstr>The Winter Brain: Boosting Cognitive Energy</vt:lpstr>
      <vt:lpstr>3 Key Areas of Cognitive Health</vt:lpstr>
      <vt:lpstr>BODY: Boosting Cognitive Energy</vt:lpstr>
      <vt:lpstr>MIND: Boosting Cognitive Energy</vt:lpstr>
      <vt:lpstr>SPIRIT: Boosting Cognitive Energy</vt:lpstr>
      <vt:lpstr>Warm Up Your Brain This Winter</vt:lpstr>
      <vt:lpstr>Discussion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Nancy Josephson</dc:creator>
  <cp:lastModifiedBy>Shelley Horst</cp:lastModifiedBy>
  <cp:revision>7</cp:revision>
  <cp:lastPrinted>2025-12-03T14:47:16Z</cp:lastPrinted>
  <dcterms:created xsi:type="dcterms:W3CDTF">2025-12-03T14:45:20Z</dcterms:created>
  <dcterms:modified xsi:type="dcterms:W3CDTF">2025-12-17T16:59:16Z</dcterms:modified>
</cp:coreProperties>
</file>