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  <p:sldId id="264" r:id="rId6"/>
    <p:sldId id="263" r:id="rId7"/>
    <p:sldId id="269" r:id="rId8"/>
    <p:sldId id="265" r:id="rId9"/>
    <p:sldId id="267" r:id="rId10"/>
    <p:sldId id="268" r:id="rId11"/>
    <p:sldId id="266" r:id="rId12"/>
    <p:sldId id="270" r:id="rId13"/>
    <p:sldId id="274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AC5"/>
    <a:srgbClr val="CD6DC5"/>
    <a:srgbClr val="D75DA6"/>
    <a:srgbClr val="CE81C5"/>
    <a:srgbClr val="5FB94D"/>
    <a:srgbClr val="008454"/>
    <a:srgbClr val="F97678"/>
    <a:srgbClr val="025DAB"/>
    <a:srgbClr val="6DC9D3"/>
    <a:srgbClr val="FF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E930F-7B0C-4E60-8C1C-C18939A98F91}" v="46" dt="2026-02-27T17:34:2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404" autoAdjust="0"/>
  </p:normalViewPr>
  <p:slideViewPr>
    <p:cSldViewPr snapToGrid="0" showGuides="1">
      <p:cViewPr varScale="1">
        <p:scale>
          <a:sx n="124" d="100"/>
          <a:sy n="124" d="100"/>
        </p:scale>
        <p:origin x="2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sv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1.sv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sv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sv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9.sv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9.sv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sv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sv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7.sv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7.sv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sv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sv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5.sv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5.sv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9.sv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9.svg"/><Relationship Id="rId7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5.sv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5.sv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7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CD9A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pril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CD9A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1A7236D-8922-A040-F8E6-FC8FF0E131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586FAFE-BD4C-13E1-B9B3-67DCD2F8D399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</p:spTree>
    <p:extLst>
      <p:ext uri="{BB962C8B-B14F-4D97-AF65-F5344CB8AC3E}">
        <p14:creationId xmlns:p14="http://schemas.microsoft.com/office/powerpoint/2010/main" val="371832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pril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E9C0EE-45D0-259D-0F2A-46038C4C1E84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CD9AC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CD9A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8687FFE6-1F97-3EA9-B12D-6A24335B39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4E340ED-0518-7413-B9D7-6BB6CF3B83B8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</p:spTree>
    <p:extLst>
      <p:ext uri="{BB962C8B-B14F-4D97-AF65-F5344CB8AC3E}">
        <p14:creationId xmlns:p14="http://schemas.microsoft.com/office/powerpoint/2010/main" val="3328206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008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0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y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008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FEDE8468-2564-4EAC-7421-95B9EC5F4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A0F8C94D-8FD0-DCB9-0CA2-B4C9DA3FF2F7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EDC8F9-79EB-B7F1-CB0A-A5B66B397E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y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281215-B740-7FA0-2E46-D9A6684E6BC5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0084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0084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92E7C11C-7B57-4A59-7C9C-3F57EE10A5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C48B4919-F4BD-EB1B-9528-F7903D396F5E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AA961E0-DAA3-479E-00EF-69D856EAFC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6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F97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95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ne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F97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C7CD5B1C-A0F1-CF83-F62F-F9B428A762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ED1E20C-E303-48A8-A2E3-172B7E63CCD9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60C338-D475-F63D-6AC0-1D2C6BA8FE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4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ne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5F436C-530E-B4EC-9892-6EECD56F2A0F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F9767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F976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3331B32A-E58A-B3DE-904C-2FF0F7DEB8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5DA9AE2F-E54D-700B-9769-F5D53972660D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4B764AB-F4AB-513B-165F-0337184E56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025D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5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anuary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EA0BBF55-CCA6-DD7C-2AF8-3EC01AF2DF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512D95A-C8D5-2287-9D6D-7DE5BE36C7BA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8284DB-9116-84F0-8113-ED8D2C0562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26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ly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025D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D2A80F-5070-71A3-6A0E-E12C691963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724FB893-E865-4D4A-EE21-1CBC21BAD58A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D9973A8-323A-DA29-290B-D9AF7465F20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ly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89BC65-A89F-8F74-CA1A-0D6C13647DF5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025D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025D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DB569BE9-0DF0-65C7-2527-C5D86E3B3F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1C28323-C13F-5FB4-BEE4-2EB15A2AE859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107B36-EEC9-8C86-F0F0-8B5F6A410C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7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us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6DC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3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ugust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6DC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D1818421-F5B7-179E-4CD8-78BEFB747FA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1E124A80-A76A-AFAB-5072-124602B271E9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DB4999-C19F-C045-C507-31F074FCA2D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ugust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06DA9-051A-CA88-C35E-2E04F7641441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6DC9D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6DC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411A3DA2-9F5D-F66A-2457-FB212589DE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166454E-37E1-A5C8-78F8-DF05843A3108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61704DF-AAA1-A686-4098-414B60BD68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3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FFA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tember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FFA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11D8A4DB-ACF2-DBBC-3CA2-28EF1282D6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40B544F-73DC-EB95-8B3C-CE2990340B76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CAC633-8E4D-82D8-4BDC-AB2366A9ED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3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tember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40AE2-85F5-0DDA-0D4D-528AA23B618C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FFAA3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FFAA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5085C87D-6759-3160-AFFD-CC0CABC293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3C3C8BD4-EF0A-2654-3C65-47226CD5FC42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E522F56-6FBA-3CC7-2068-5BD09A12EC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76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FA7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ctober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FA7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D2543528-EEB1-B01B-2EEB-6D20850B1A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9FCCCC2-D7E5-2F57-788D-889626301E7C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F66AF8-C0C4-3600-096A-522C527A27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anuary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3234B-4581-136F-751C-03514F686A0E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007A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69170" cy="906011"/>
          </a:xfrm>
          <a:prstGeom prst="rect">
            <a:avLst/>
          </a:prstGeom>
          <a:solidFill>
            <a:srgbClr val="007A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1D4F1FF-2D3B-3344-3A17-96F0AB858411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</p:spTree>
    <p:extLst>
      <p:ext uri="{BB962C8B-B14F-4D97-AF65-F5344CB8AC3E}">
        <p14:creationId xmlns:p14="http://schemas.microsoft.com/office/powerpoint/2010/main" val="276833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ctober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50D09F-2EB3-9865-20E2-ED2E959A8E57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FA782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FA78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6" name="Picture 5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56BA46D8-107C-1DC2-945C-6A12C4FBEF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6A972D6E-78B9-FEF8-E9C3-D7238C11EF6E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CB3B5F-D8EA-4550-E988-B79AAD75D3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CE8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vember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CE8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10" name="Picture 9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197B2AEE-67D1-F8ED-AE42-FAB577A6C6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6FBA3663-0843-EEBE-C55E-57E098211613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AB5C3F-A85E-08C2-7342-2520FF93BE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9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vember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BE27EB6-0D65-A381-FD10-AF2EF3E3970B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CE8C3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CE8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12" name="Picture 11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A1CB0C22-3912-A1E9-1298-37173B103C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A7FC87F-8B27-6A06-A315-8829C3FCB642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1DF560-7273-21C1-E746-3017A4EC2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86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881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4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0" y="-10662"/>
            <a:ext cx="9144000" cy="906011"/>
          </a:xfrm>
          <a:prstGeom prst="rect">
            <a:avLst/>
          </a:prstGeom>
          <a:solidFill>
            <a:srgbClr val="881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B61183F-CD2D-51C9-9D37-A6E7100B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011"/>
          </a:xfrm>
          <a:prstGeom prst="rect">
            <a:avLst/>
          </a:prstGeom>
        </p:spPr>
        <p:txBody>
          <a:bodyPr lIns="274320" tIns="0" rIns="0" bIns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49FA2740-AAF3-A1E7-62A3-9C35CC62A7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04AA69E-ABA8-4FAE-B191-9E9392296C92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D69D472-A786-DAB6-1800-4AFC64E7494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4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801A22-648C-3620-D19A-17DE535D694E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88163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0" y="-10662"/>
            <a:ext cx="9144000" cy="906011"/>
          </a:xfrm>
          <a:prstGeom prst="rect">
            <a:avLst/>
          </a:prstGeom>
          <a:solidFill>
            <a:srgbClr val="881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B61183F-CD2D-51C9-9D37-A6E7100B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011"/>
          </a:xfrm>
          <a:prstGeom prst="rect">
            <a:avLst/>
          </a:prstGeom>
        </p:spPr>
        <p:txBody>
          <a:bodyPr lIns="274320" tIns="0" rIns="0" bIns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8BBCBE32-8C64-8377-79B9-09393ADD04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0A3A958-4971-A8ED-7E9C-49C2AE416E63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C02AEF6-B000-9581-524F-D5AAA4F3822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2/27/26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F2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44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bruary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F2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8EC79C80-6D75-E430-5089-F0D61FC886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B8C0B11A-BE53-4E9D-A161-5A16BED5AAD1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3A87B-667C-DD64-C7DA-1CF4D9E7F6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bruary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F3A2D-9745-8B6E-FBE7-EC1F14EF56B1}"/>
              </a:ext>
            </a:extLst>
          </p:cNvPr>
          <p:cNvSpPr>
            <a:spLocks/>
          </p:cNvSpPr>
          <p:nvPr userDrawn="1"/>
        </p:nvSpPr>
        <p:spPr>
          <a:xfrm>
            <a:off x="0" y="901700"/>
            <a:ext cx="9169170" cy="5956300"/>
          </a:xfrm>
          <a:prstGeom prst="rect">
            <a:avLst/>
          </a:prstGeom>
          <a:solidFill>
            <a:srgbClr val="F2263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1B4B37F6-A338-9172-41E5-9D2C4623E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4072" y="5868662"/>
            <a:ext cx="846764" cy="856305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795801B-AB1F-66BC-8AA6-CEBF2675500E}"/>
              </a:ext>
            </a:extLst>
          </p:cNvPr>
          <p:cNvSpPr txBox="1">
            <a:spLocks/>
          </p:cNvSpPr>
          <p:nvPr userDrawn="1"/>
        </p:nvSpPr>
        <p:spPr>
          <a:xfrm>
            <a:off x="2968511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F226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BEC6573-C579-E4FF-A4DD-775FA55CE291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5308867-1B86-D609-0D1E-99152BC915A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6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5" y="990600"/>
            <a:ext cx="9169170" cy="3822700"/>
          </a:xfrm>
          <a:prstGeom prst="rect">
            <a:avLst/>
          </a:prstGeom>
          <a:solidFill>
            <a:srgbClr val="5FB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990600"/>
            <a:ext cx="8712200" cy="38227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46032" b="44258"/>
          <a:stretch>
            <a:fillRect/>
          </a:stretch>
        </p:blipFill>
        <p:spPr>
          <a:xfrm>
            <a:off x="38098" y="990600"/>
            <a:ext cx="9144001" cy="3822700"/>
          </a:xfrm>
          <a:prstGeom prst="rect">
            <a:avLst/>
          </a:prstGeom>
        </p:spPr>
      </p:pic>
      <p:pic>
        <p:nvPicPr>
          <p:cNvPr id="5" name="Picture 4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655CB0AA-85EF-2C91-E80F-30739A29C8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0918" y="5158418"/>
            <a:ext cx="1402164" cy="14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ch - 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56586" cy="906011"/>
          </a:xfrm>
          <a:prstGeom prst="rect">
            <a:avLst/>
          </a:prstGeom>
          <a:solidFill>
            <a:srgbClr val="5FB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4" name="Picture 3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BD570E80-9D68-DC16-B0ED-0B48E7603F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4F1A52B9-AB09-9F59-143E-EA3ADB26336B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Reliant Rehabilitation Proprietary Content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8DAF284-4627-54EA-0206-0F97D0122C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ch -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6C8EAC-02D4-C9F3-6F87-0E9F8E278E67}"/>
              </a:ext>
            </a:extLst>
          </p:cNvPr>
          <p:cNvSpPr>
            <a:spLocks/>
          </p:cNvSpPr>
          <p:nvPr userDrawn="1"/>
        </p:nvSpPr>
        <p:spPr>
          <a:xfrm>
            <a:off x="-12586" y="901700"/>
            <a:ext cx="9169170" cy="5956300"/>
          </a:xfrm>
          <a:prstGeom prst="rect">
            <a:avLst/>
          </a:prstGeom>
          <a:solidFill>
            <a:srgbClr val="5FB9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CDFE0-1197-1ED2-9D99-F924F4A8C958}"/>
              </a:ext>
            </a:extLst>
          </p:cNvPr>
          <p:cNvSpPr>
            <a:spLocks/>
          </p:cNvSpPr>
          <p:nvPr userDrawn="1"/>
        </p:nvSpPr>
        <p:spPr>
          <a:xfrm>
            <a:off x="-12586" y="-10662"/>
            <a:ext cx="9144000" cy="906011"/>
          </a:xfrm>
          <a:prstGeom prst="rect">
            <a:avLst/>
          </a:prstGeom>
          <a:solidFill>
            <a:srgbClr val="5FB9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760CE-141E-F455-46BE-A360F70160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6032" b="13462"/>
          <a:stretch>
            <a:fillRect/>
          </a:stretch>
        </p:blipFill>
        <p:spPr>
          <a:xfrm>
            <a:off x="-12585" y="923264"/>
            <a:ext cx="9144001" cy="5934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901700"/>
          </a:xfrm>
          <a:prstGeom prst="rect">
            <a:avLst/>
          </a:prstGeom>
        </p:spPr>
        <p:txBody>
          <a:bodyPr lIns="274320" tIns="0" rIns="0" bIns="0" anchor="ctr" anchorCtr="0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6858000" cy="49657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16D7E2-B078-445F-5101-F038F5A22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032" b="86789"/>
          <a:stretch>
            <a:fillRect/>
          </a:stretch>
        </p:blipFill>
        <p:spPr>
          <a:xfrm>
            <a:off x="-12586" y="-17013"/>
            <a:ext cx="9144001" cy="906011"/>
          </a:xfrm>
          <a:prstGeom prst="rect">
            <a:avLst/>
          </a:prstGeom>
        </p:spPr>
      </p:pic>
      <p:pic>
        <p:nvPicPr>
          <p:cNvPr id="12" name="Picture 11" descr="A colorful flower with white text&#10;&#10;AI-generated content may be incorrect.">
            <a:extLst>
              <a:ext uri="{FF2B5EF4-FFF2-40B4-BE49-F238E27FC236}">
                <a16:creationId xmlns:a16="http://schemas.microsoft.com/office/drawing/2014/main" id="{A3F265DA-342D-53A8-F2DC-2C48028525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11486" y="5868662"/>
            <a:ext cx="846764" cy="856305"/>
          </a:xfrm>
          <a:prstGeom prst="rect">
            <a:avLst/>
          </a:prstGeom>
        </p:spPr>
      </p:pic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0F467C8-DF37-D0DB-CB17-68070F40AE4F}"/>
              </a:ext>
            </a:extLst>
          </p:cNvPr>
          <p:cNvSpPr txBox="1">
            <a:spLocks/>
          </p:cNvSpPr>
          <p:nvPr userDrawn="1"/>
        </p:nvSpPr>
        <p:spPr>
          <a:xfrm>
            <a:off x="2955925" y="6492875"/>
            <a:ext cx="3232150" cy="1968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Reliant Rehabilitation Proprietary Content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6E91561-770C-1B1F-E546-0C7ED1BF14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0336" y="178817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3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A46B32FD-41AE-B8B0-A89E-7D4D732A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D2677BA-FB00-58E6-3276-3FB9EF4D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29C4F9D-6039-78E9-C33F-B964E625C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50" y="63690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6887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96" r:id="rId4"/>
    <p:sldLayoutId id="2147483681" r:id="rId5"/>
    <p:sldLayoutId id="2147483684" r:id="rId6"/>
    <p:sldLayoutId id="2147483697" r:id="rId7"/>
    <p:sldLayoutId id="2147483680" r:id="rId8"/>
    <p:sldLayoutId id="2147483685" r:id="rId9"/>
    <p:sldLayoutId id="2147483698" r:id="rId10"/>
    <p:sldLayoutId id="2147483679" r:id="rId11"/>
    <p:sldLayoutId id="2147483686" r:id="rId12"/>
    <p:sldLayoutId id="2147483699" r:id="rId13"/>
    <p:sldLayoutId id="2147483678" r:id="rId14"/>
    <p:sldLayoutId id="2147483687" r:id="rId15"/>
    <p:sldLayoutId id="2147483700" r:id="rId16"/>
    <p:sldLayoutId id="2147483677" r:id="rId17"/>
    <p:sldLayoutId id="2147483688" r:id="rId18"/>
    <p:sldLayoutId id="2147483701" r:id="rId19"/>
    <p:sldLayoutId id="2147483676" r:id="rId20"/>
    <p:sldLayoutId id="2147483689" r:id="rId21"/>
    <p:sldLayoutId id="2147483702" r:id="rId22"/>
    <p:sldLayoutId id="2147483675" r:id="rId23"/>
    <p:sldLayoutId id="2147483690" r:id="rId24"/>
    <p:sldLayoutId id="2147483703" r:id="rId25"/>
    <p:sldLayoutId id="2147483674" r:id="rId26"/>
    <p:sldLayoutId id="2147483691" r:id="rId27"/>
    <p:sldLayoutId id="2147483704" r:id="rId28"/>
    <p:sldLayoutId id="2147483673" r:id="rId29"/>
    <p:sldLayoutId id="2147483692" r:id="rId30"/>
    <p:sldLayoutId id="2147483705" r:id="rId31"/>
    <p:sldLayoutId id="2147483694" r:id="rId32"/>
    <p:sldLayoutId id="2147483672" r:id="rId33"/>
    <p:sldLayoutId id="2147483706" r:id="rId34"/>
    <p:sldLayoutId id="2147483661" r:id="rId35"/>
    <p:sldLayoutId id="2147483693" r:id="rId36"/>
    <p:sldLayoutId id="214748370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Bree Serif" panose="02000503040000020004" pitchFamily="2" charset="77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C46D-E6BA-0E7F-D2CE-605B521D2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/>
              <a:t>Parkinson’s Awareness Month</a:t>
            </a:r>
            <a:br>
              <a:rPr lang="en-US" sz="3600" dirty="0"/>
            </a:br>
            <a:r>
              <a:rPr lang="en-US" sz="2800" dirty="0"/>
              <a:t>What to Know, What to Watch For, How We Help</a:t>
            </a:r>
          </a:p>
        </p:txBody>
      </p:sp>
    </p:spTree>
    <p:extLst>
      <p:ext uri="{BB962C8B-B14F-4D97-AF65-F5344CB8AC3E}">
        <p14:creationId xmlns:p14="http://schemas.microsoft.com/office/powerpoint/2010/main" val="154891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1AED5-E04F-E49A-10A3-D93CF650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184"/>
          <a:stretch>
            <a:fillRect/>
          </a:stretch>
        </p:blipFill>
        <p:spPr>
          <a:xfrm>
            <a:off x="0" y="381000"/>
            <a:ext cx="9144000" cy="4682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63537-764F-758A-5977-3C0BC8970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30" y="5149970"/>
            <a:ext cx="4099339" cy="9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9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F36A-5A49-6DCA-3545-3E5E2B981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DCC84-6B17-DBDA-F527-780310342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666" y="1281653"/>
            <a:ext cx="8304667" cy="522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Parkinson’s disease is a progressive brain disorder that affects movement and daily function. It develops when brain cells that produce dopamine gradually become damaged, impacting coordination and motor control.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While there is no cure, treatment options and ongoing research continue to improve symptom management and support quality of life.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F066-6F2B-3403-520C-9E87AE9DF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Know &amp; Share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128E0-17CD-9AD3-5141-CBBFB77F8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876" y="1273996"/>
            <a:ext cx="7902247" cy="49818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Symptoms of Parkinson’s may look different for each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 and can change over time.</a:t>
            </a: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Parkinson’s disease cannot be confirmed with a single test.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Diagnosis is based on medical history, reported symptoms, observation of movement and balance, and ruling out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conditions.</a:t>
            </a: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Early recognition and supportive intervention can help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safety, independence, and quality of life.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3B018-E112-F4D3-9271-E48F24733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0304" y="1239507"/>
            <a:ext cx="703387" cy="695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41FB3-1539-CBF1-55A5-CB5A4A09E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0304" y="2488899"/>
            <a:ext cx="703387" cy="695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AF02F-7421-B0CC-6951-78C1B963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0303" y="4419705"/>
            <a:ext cx="703387" cy="6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3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B29-D4CB-D1AE-D3F4-99FD1FD0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242C-E8F5-2966-3EE5-72BC1A036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to Watch 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80833-EA22-07AF-6645-A2A78FCB9C12}"/>
              </a:ext>
            </a:extLst>
          </p:cNvPr>
          <p:cNvSpPr txBox="1"/>
          <p:nvPr/>
        </p:nvSpPr>
        <p:spPr>
          <a:xfrm>
            <a:off x="450647" y="1128704"/>
            <a:ext cx="49732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Slowness of movement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(Bradykinesia)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Dizziness or fainting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Drooling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Reduced facial expression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Tremors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Stiffness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Gait and balance problems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Stooped posture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Small handwriting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7E8E3E-3419-689B-9689-6CBDAD6E907C}"/>
              </a:ext>
            </a:extLst>
          </p:cNvPr>
          <p:cNvSpPr txBox="1"/>
          <p:nvPr/>
        </p:nvSpPr>
        <p:spPr>
          <a:xfrm>
            <a:off x="4571999" y="1127251"/>
            <a:ext cx="46439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Apathy/depression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Cognitive changes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Constipation and nausea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Sleep disorders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Monotonous speech, poor pacing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Decreased breath support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Swallow difficulty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Urinary incontinence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ree Serif" panose="02000503040000020004" pitchFamily="50" charset="0"/>
              </a:rPr>
              <a:t>Vision changes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C166-117A-FF0E-53EF-CE6F31B8C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871B-EA18-006E-B781-2E554E6A2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F1D30-8898-3206-8A96-BFD8797FF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98" y="1264338"/>
            <a:ext cx="7973602" cy="49657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activities help you feel steady and confident when you’re moving around?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you found any exercises, routines, or habits that help you feel stronger or more energized during the day?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4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2781F-AF8B-C3C2-3207-39BC338C0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E181-6010-3389-9A5D-7784558B5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1700"/>
          </a:xfrm>
        </p:spPr>
        <p:txBody>
          <a:bodyPr>
            <a:normAutofit/>
          </a:bodyPr>
          <a:lstStyle/>
          <a:p>
            <a:r>
              <a:rPr lang="en-US" sz="2800" dirty="0"/>
              <a:t>How can rehabilitation services help manage PD?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896E519-9083-DD2A-EF14-895E4F3AA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DCCAE98-2FB9-C7BB-51B5-036D412AF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74" y="1743074"/>
            <a:ext cx="2571749" cy="3495675"/>
          </a:xfrm>
        </p:spPr>
        <p:txBody>
          <a:bodyPr anchor="t" anchorCtr="0">
            <a:noAutofit/>
          </a:bodyPr>
          <a:lstStyle/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posture and balance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 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fall risk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strength and endurance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 dizziness and mobility challenges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safe home exercise routines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A77AA3-1305-E17D-5FCD-9EB01124C055}"/>
              </a:ext>
            </a:extLst>
          </p:cNvPr>
          <p:cNvSpPr txBox="1">
            <a:spLocks/>
          </p:cNvSpPr>
          <p:nvPr/>
        </p:nvSpPr>
        <p:spPr>
          <a:xfrm>
            <a:off x="3114675" y="1743074"/>
            <a:ext cx="2571750" cy="349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hand coordination and daily task performance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Recommend adaptive equipment for safety and independence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 energy conservation techniques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toileting routines and daily structure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coping strategies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1B4640-00C8-8AE3-CA9B-F45FA0BDAEA5}"/>
              </a:ext>
            </a:extLst>
          </p:cNvPr>
          <p:cNvSpPr txBox="1">
            <a:spLocks/>
          </p:cNvSpPr>
          <p:nvPr/>
        </p:nvSpPr>
        <p:spPr>
          <a:xfrm>
            <a:off x="6172200" y="1743074"/>
            <a:ext cx="2571750" cy="349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strong, clear communication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strategies to improve volume and speech clarity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Introduce communication devices when needed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 swallowing concerns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cognitive changes</a:t>
            </a:r>
          </a:p>
          <a:p>
            <a:pPr marL="182880" indent="-18288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78B0BE-D639-69EC-128D-B03B8D2D704F}"/>
              </a:ext>
            </a:extLst>
          </p:cNvPr>
          <p:cNvSpPr txBox="1">
            <a:spLocks/>
          </p:cNvSpPr>
          <p:nvPr/>
        </p:nvSpPr>
        <p:spPr>
          <a:xfrm>
            <a:off x="447675" y="1332994"/>
            <a:ext cx="2967947" cy="48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D9AC5"/>
                </a:solidFill>
              </a:rPr>
              <a:t>Physical Therapy</a:t>
            </a:r>
            <a:endParaRPr lang="en-US" sz="1200" dirty="0">
              <a:solidFill>
                <a:srgbClr val="CD9AC5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3AEE632-69E6-EC33-92EB-DAF7EADA89DD}"/>
              </a:ext>
            </a:extLst>
          </p:cNvPr>
          <p:cNvSpPr txBox="1">
            <a:spLocks/>
          </p:cNvSpPr>
          <p:nvPr/>
        </p:nvSpPr>
        <p:spPr>
          <a:xfrm>
            <a:off x="3114675" y="1332994"/>
            <a:ext cx="2967947" cy="48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D9AC5"/>
                </a:solidFill>
              </a:rPr>
              <a:t>Occupational Therapy</a:t>
            </a:r>
            <a:endParaRPr lang="en-US" sz="1200" dirty="0">
              <a:solidFill>
                <a:srgbClr val="CD9AC5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BC27D6D-7C02-B98D-B3A7-0B0B88355008}"/>
              </a:ext>
            </a:extLst>
          </p:cNvPr>
          <p:cNvSpPr txBox="1">
            <a:spLocks/>
          </p:cNvSpPr>
          <p:nvPr/>
        </p:nvSpPr>
        <p:spPr>
          <a:xfrm>
            <a:off x="6172200" y="1332994"/>
            <a:ext cx="2524125" cy="48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Bree Serif" panose="02000503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D9AC5"/>
                </a:solidFill>
              </a:rPr>
              <a:t>Speech Therapy</a:t>
            </a:r>
            <a:endParaRPr lang="en-US" sz="1200" dirty="0">
              <a:solidFill>
                <a:srgbClr val="CD9A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2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44C15-AE34-55BD-1D5B-B732FBA2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DA37-ADCA-C2B5-92C8-3658A42D3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1700"/>
          </a:xfrm>
        </p:spPr>
        <p:txBody>
          <a:bodyPr>
            <a:normAutofit/>
          </a:bodyPr>
          <a:lstStyle/>
          <a:p>
            <a:r>
              <a:rPr lang="en-US" sz="2800" dirty="0"/>
              <a:t>Common Challenges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A379A7CF-77CC-25C7-A843-9C0EA870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3ED9A-3A48-8A57-F85D-D6CBE0240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53" y="1120269"/>
            <a:ext cx="7931649" cy="5391509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Tremors, stiffness, and slower movement</a:t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Changes in balance, posture, and walking pattern</a:t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Increased fall risk</a:t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Fatigue and reduced endurance</a:t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Soft speech or difficulty projecting voice</a:t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Swallowing difficulties</a:t>
            </a:r>
            <a:b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Cognitive changes or slowed processing</a:t>
            </a: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It Matters </a:t>
            </a:r>
            <a:b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challenges can impact safety, independence, communication, and overall quality of life. Early recognition and therapeutic support can help reduce complications, prevent falls, and maintain functional ability.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7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725A6-027E-739C-8004-A4EFC4C1D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AA1A-BA1C-D46C-CEB2-4751A7168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1700"/>
          </a:xfrm>
        </p:spPr>
        <p:txBody>
          <a:bodyPr>
            <a:normAutofit/>
          </a:bodyPr>
          <a:lstStyle/>
          <a:p>
            <a:r>
              <a:rPr lang="en-US" sz="2800" dirty="0"/>
              <a:t>Tips for Self-Management of Parkinson’s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98842-67D4-C7A4-6D1A-993B18F27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609" y="1392620"/>
            <a:ext cx="7530958" cy="4165699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 safe exercise in your daily routine to support strength, balance, and overall wellness.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a healthy, balanced diet and stay well hydrated.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communication strategies if you notice changes in speech or voice.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Seek emotional support and consider joining a Parkinson’s support group.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medications exactly as prescribed and track any changes or side effects.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Monitor symptoms and communicate questions or concerns with your care team.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0BDAE-FDE6-1D79-5614-FB0E6997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94" y="1249604"/>
            <a:ext cx="575312" cy="569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0CD04-4664-E0D5-16D0-CFA66CCA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94" y="2037452"/>
            <a:ext cx="575312" cy="569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4F5A5-3041-E3C9-8622-CBC08B220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94" y="2534619"/>
            <a:ext cx="575312" cy="569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293FD-6DF9-4AAB-3FD7-29B48C5B0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94" y="3033423"/>
            <a:ext cx="575312" cy="569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6DCF9-DBEB-DAA5-51FF-79FD986D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94" y="3572530"/>
            <a:ext cx="575312" cy="569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7D8DE-B239-FBAD-5571-F46DD08DF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094" y="4325911"/>
            <a:ext cx="575312" cy="5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9410D-AD6D-DDA5-159F-FC77A87A7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E569-E535-77DB-AD17-BD7402EF2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61B15-1F65-8565-CCFA-1A0CB848D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" y="2034283"/>
            <a:ext cx="9034272" cy="3250532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do you think early recognition and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intervention matter so much?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one takeaway from today that you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share with a friend or family member?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77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217729D90424D8A7C6DD36714F4B8" ma:contentTypeVersion="17" ma:contentTypeDescription="Create a new document." ma:contentTypeScope="" ma:versionID="5848357ffedaa5b60b77a92cbf4f83ed">
  <xsd:schema xmlns:xsd="http://www.w3.org/2001/XMLSchema" xmlns:xs="http://www.w3.org/2001/XMLSchema" xmlns:p="http://schemas.microsoft.com/office/2006/metadata/properties" xmlns:ns2="d526e8f4-8bcb-42d0-8b8a-ae012dd166c9" xmlns:ns3="00a8904b-dc13-4868-ab36-6faa46c56f00" targetNamespace="http://schemas.microsoft.com/office/2006/metadata/properties" ma:root="true" ma:fieldsID="f6c8dfa52152bb4c2fcaf7f154126d42" ns2:_="" ns3:_="">
    <xsd:import namespace="d526e8f4-8bcb-42d0-8b8a-ae012dd166c9"/>
    <xsd:import namespace="00a8904b-dc13-4868-ab36-6faa46c56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6e8f4-8bcb-42d0-8b8a-ae012dd16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bcb452e-231a-49b4-9939-ed0d49668f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8904b-dc13-4868-ab36-6faa46c56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ef3b5f1-b999-46c1-9e35-f41fc57d8fac}" ma:internalName="TaxCatchAll" ma:showField="CatchAllData" ma:web="00a8904b-dc13-4868-ab36-6faa46c56f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a8904b-dc13-4868-ab36-6faa46c56f00" xsi:nil="true"/>
    <lcf76f155ced4ddcb4097134ff3c332f xmlns="d526e8f4-8bcb-42d0-8b8a-ae012dd166c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AD3FD-AF25-45C0-B337-2971A2236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6e8f4-8bcb-42d0-8b8a-ae012dd166c9"/>
    <ds:schemaRef ds:uri="00a8904b-dc13-4868-ab36-6faa46c56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2B882-534A-4945-B96D-1CF85E4BABC2}">
  <ds:schemaRefs>
    <ds:schemaRef ds:uri="http://schemas.microsoft.com/office/2006/metadata/properties"/>
    <ds:schemaRef ds:uri="http://schemas.microsoft.com/office/infopath/2007/PartnerControls"/>
    <ds:schemaRef ds:uri="00a8904b-dc13-4868-ab36-6faa46c56f00"/>
    <ds:schemaRef ds:uri="d526e8f4-8bcb-42d0-8b8a-ae012dd166c9"/>
  </ds:schemaRefs>
</ds:datastoreItem>
</file>

<file path=customXml/itemProps3.xml><?xml version="1.0" encoding="utf-8"?>
<ds:datastoreItem xmlns:ds="http://schemas.openxmlformats.org/officeDocument/2006/customXml" ds:itemID="{25A3CA23-7F92-4BBF-98EB-CCDE994002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520</Words>
  <Application>Microsoft Macintosh PowerPoint</Application>
  <PresentationFormat>Letter Paper (8.5x11 in)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Bree Serif</vt:lpstr>
      <vt:lpstr>Courier New</vt:lpstr>
      <vt:lpstr>Office Theme</vt:lpstr>
      <vt:lpstr>Parkinson’s Awareness Month What to Know, What to Watch For, How We Help</vt:lpstr>
      <vt:lpstr>Overview</vt:lpstr>
      <vt:lpstr>Know &amp; Share</vt:lpstr>
      <vt:lpstr>What to Watch For</vt:lpstr>
      <vt:lpstr>Discussion</vt:lpstr>
      <vt:lpstr>How can rehabilitation services help manage PD?</vt:lpstr>
      <vt:lpstr>Common Challenges</vt:lpstr>
      <vt:lpstr>Tips for Self-Management of Parkinson’s Disease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Nancy Josephson</dc:creator>
  <cp:lastModifiedBy>Nancy Josephson</cp:lastModifiedBy>
  <cp:revision>12</cp:revision>
  <cp:lastPrinted>2025-12-03T14:47:16Z</cp:lastPrinted>
  <dcterms:created xsi:type="dcterms:W3CDTF">2025-12-03T14:45:20Z</dcterms:created>
  <dcterms:modified xsi:type="dcterms:W3CDTF">2026-02-27T19:31:06Z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0x010100F87217729D90424D8A7C6DD36714F4B8</vt:lpwstr>
  </property>
</Properties>
</file>