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76" r:id="rId1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DAB"/>
    <a:srgbClr val="4D8DC4"/>
    <a:srgbClr val="E6EFF7"/>
    <a:srgbClr val="5FB94D"/>
    <a:srgbClr val="CD9AC5"/>
    <a:srgbClr val="008454"/>
    <a:srgbClr val="F97678"/>
    <a:srgbClr val="6DC9D3"/>
    <a:srgbClr val="FFAA34"/>
    <a:srgbClr val="FA7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46"/>
    <p:restoredTop sz="94694"/>
  </p:normalViewPr>
  <p:slideViewPr>
    <p:cSldViewPr snapToGrid="0" showGuides="1">
      <p:cViewPr>
        <p:scale>
          <a:sx n="76" d="100"/>
          <a:sy n="76" d="100"/>
        </p:scale>
        <p:origin x="2576" y="1072"/>
      </p:cViewPr>
      <p:guideLst>
        <p:guide orient="horz" pos="2160"/>
        <p:guide pos="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DDBC9-4544-2343-B6FD-604762C824E6}" type="datetimeFigureOut">
              <a:rPr lang="en-US" smtClean="0"/>
              <a:t>4/17/26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EBD5E-B90E-8042-A90C-3F7AACE2F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1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EBD5E-B90E-8042-A90C-3F7AACE2F0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8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svg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sv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svg"/><Relationship Id="rId4" Type="http://schemas.openxmlformats.org/officeDocument/2006/relationships/image" Target="../media/image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svg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svg"/><Relationship Id="rId4" Type="http://schemas.openxmlformats.org/officeDocument/2006/relationships/image" Target="../media/image2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anuar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007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76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anuary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007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EA0BBF55-CCA6-DD7C-2AF8-3EC01AF2DF9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0512D95A-C8D5-2287-9D6D-7DE5BE36C7BA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8284DB-9116-84F0-8113-ED8D2C0562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26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anuary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53234B-4581-136F-751C-03514F686A0E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007A9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69170" cy="906011"/>
          </a:xfrm>
          <a:prstGeom prst="rect">
            <a:avLst/>
          </a:prstGeom>
          <a:solidFill>
            <a:srgbClr val="007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31D4F1FF-2D3B-3344-3A17-96F0AB858411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276833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bruary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22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744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ebruary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F22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8EC79C80-6D75-E430-5089-F0D61FC886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B8C0B11A-BE53-4E9D-A161-5A16BED5AAD1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EC3A87B-667C-DD64-C7DA-1CF4D9E7F6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3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ebruary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89F3A2D-9745-8B6E-FBE7-EC1F14EF56B1}"/>
              </a:ext>
            </a:extLst>
          </p:cNvPr>
          <p:cNvSpPr>
            <a:spLocks/>
          </p:cNvSpPr>
          <p:nvPr userDrawn="1"/>
        </p:nvSpPr>
        <p:spPr>
          <a:xfrm>
            <a:off x="0" y="901700"/>
            <a:ext cx="9169170" cy="5956300"/>
          </a:xfrm>
          <a:prstGeom prst="rect">
            <a:avLst/>
          </a:prstGeom>
          <a:solidFill>
            <a:srgbClr val="F2263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1B4B37F6-A338-9172-41E5-9D2C4623E7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24072" y="5868662"/>
            <a:ext cx="846764" cy="856305"/>
          </a:xfrm>
          <a:prstGeom prst="rect">
            <a:avLst/>
          </a:prstGeom>
        </p:spPr>
      </p:pic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A795801B-AB1F-66BC-8AA6-CEBF2675500E}"/>
              </a:ext>
            </a:extLst>
          </p:cNvPr>
          <p:cNvSpPr txBox="1">
            <a:spLocks/>
          </p:cNvSpPr>
          <p:nvPr userDrawn="1"/>
        </p:nvSpPr>
        <p:spPr>
          <a:xfrm>
            <a:off x="2968511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F22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2BEC6573-C579-E4FF-A4DD-775FA55CE291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5308867-1B86-D609-0D1E-99152BC915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66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ch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5FB9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59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rch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5FB9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BD570E80-9D68-DC16-B0ED-0B48E7603F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4F1A52B9-AB09-9F59-143E-EA3ADB26336B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8DAF284-4627-54EA-0206-0F97D0122C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1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rch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6C8EAC-02D4-C9F3-6F87-0E9F8E278E67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5FB94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5FB9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12" name="Picture 11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A3F265DA-342D-53A8-F2DC-2C48028525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0F467C8-DF37-D0DB-CB17-68070F40AE4F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6E91561-770C-1B1F-E546-0C7ED1BF14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3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ril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CD9A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56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pril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CD9A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1A7236D-8922-A040-F8E6-FC8FF0E131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1586FAFE-BD4C-13E1-B9B3-67DCD2F8D399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3EFFBC-94E6-016A-1509-22C1A45F99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26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pril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5E9C0EE-45D0-259D-0F2A-46038C4C1E84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CD9AC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CD9A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8687FFE6-1F97-3EA9-B12D-6A24335B39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14E340ED-0518-7413-B9D7-6BB6CF3B83B8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F84CD61-3387-7CAF-E94B-7D2A5B772E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06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y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008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0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y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008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FEDE8468-2564-4EAC-7421-95B9EC5F4A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A0F8C94D-8FD0-DCB9-0CA2-B4C9DA3FF2F7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6EDC8F9-79EB-B7F1-CB0A-A5B66B397E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75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y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281215-B740-7FA0-2E46-D9A6684E6BC5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00845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008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92E7C11C-7B57-4A59-7C9C-3F57EE10A5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8B4919-F4BD-EB1B-9528-F7903D396F5E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AA961E0-DAA3-479E-00EF-69D856EAFC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16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n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976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95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une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F976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C7CD5B1C-A0F1-CF83-F62F-F9B428A762C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7ED1E20C-E303-48A8-A2E3-172B7E63CCD9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113084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une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5F436C-530E-B4EC-9892-6EECD56F2A0F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F9767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F976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3331B32A-E58A-B3DE-904C-2FF0F7DEB8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DA9AE2F-E54D-700B-9769-F5D53972660D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604133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ly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025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75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uly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025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D2A80F-5070-71A3-6A0E-E12C691963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724FB893-E865-4D4A-EE21-1CBC21BAD58A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2671744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July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89BC65-A89F-8F74-CA1A-0D6C13647DF5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025DA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025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DB569BE9-0DF0-65C7-2527-C5D86E3B3F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F1C28323-C13F-5FB4-BEE4-2EB15A2AE859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94077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gust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6DC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3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ugust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6DC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D1818421-F5B7-179E-4CD8-78BEFB747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1E124A80-A76A-AFAB-5072-124602B271E9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DB4999-C19F-C045-C507-31F074FCA2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8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ugust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D706DA9-051A-CA88-C35E-2E04F7641441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6DC9D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6DC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411A3DA2-9F5D-F66A-2457-FB212589DE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F166454E-37E1-A5C8-78F8-DF05843A3108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61704DF-AAA1-A686-4098-414B60BD68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30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tem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FAA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01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ptember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FFAA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11D8A4DB-ACF2-DBBC-3CA2-28EF1282D6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440B544F-73DC-EB95-8B3C-CE2990340B76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9CAC633-8E4D-82D8-4BDC-AB2366A9ED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37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ptember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240AE2-85F5-0DDA-0D4D-528AA23B618C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FFAA3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FFAA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5085C87D-6759-3160-AFFD-CC0CABC293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C3C8BD4-EF0A-2654-3C65-47226CD5FC42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E522F56-6FBA-3CC7-2068-5BD09A12EC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76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cto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A7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0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ctober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56586" cy="906011"/>
          </a:xfrm>
          <a:prstGeom prst="rect">
            <a:avLst/>
          </a:prstGeom>
          <a:solidFill>
            <a:srgbClr val="FA7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4" name="Picture 3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D2543528-EEB1-B01B-2EEB-6D20850B1A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A9FCCCC2-D7E5-2F57-788D-889626301E7C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2F66AF8-C0C4-3600-096A-522C527A27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01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ctober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50D09F-2EB3-9865-20E2-ED2E959A8E57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FA782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FA7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6" name="Picture 5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56BA46D8-107C-1DC2-945C-6A12C4FBEF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6A972D6E-78B9-FEF8-E9C3-D7238C11EF6E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ACB3B5F-D8EA-4550-E988-B79AAD75D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36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em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CE8C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71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ovember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CE8C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10" name="Picture 9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197B2AEE-67D1-F8ED-AE42-FAB577A6C6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6FBA3663-0843-EEBE-C55E-57E098211613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4AB5C3F-A85E-08C2-7342-2520FF93BE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29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ovember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BE27EB6-0D65-A381-FD10-AF2EF3E3970B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CE8C3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6" y="-10662"/>
            <a:ext cx="9144000" cy="906011"/>
          </a:xfrm>
          <a:prstGeom prst="rect">
            <a:avLst/>
          </a:prstGeom>
          <a:solidFill>
            <a:srgbClr val="CE8C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10600" cy="901700"/>
          </a:xfrm>
          <a:prstGeom prst="rect">
            <a:avLst/>
          </a:prstGeom>
        </p:spPr>
        <p:txBody>
          <a:bodyPr lIns="274320" tIns="0" rIns="0" bIns="0" anchor="ctr" anchorCtr="0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pic>
        <p:nvPicPr>
          <p:cNvPr id="12" name="Picture 11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A1CB0C22-3912-A1E9-1298-37173B103C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6A7FC87F-8B27-6A06-A315-8829C3FCB642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21DF560-7273-21C1-E746-3017A4EC29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86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em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8816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8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18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34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ember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0" y="-10662"/>
            <a:ext cx="9144000" cy="906011"/>
          </a:xfrm>
          <a:prstGeom prst="rect">
            <a:avLst/>
          </a:prstGeom>
          <a:solidFill>
            <a:srgbClr val="8816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B61183F-CD2D-51C9-9D37-A6E7100B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6011"/>
          </a:xfrm>
          <a:prstGeom prst="rect">
            <a:avLst/>
          </a:prstGeom>
        </p:spPr>
        <p:txBody>
          <a:bodyPr lIns="274320" tIns="0" rIns="0" bIns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49FA2740-AAF3-A1E7-62A3-9C35CC62A7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F04AA69E-ABA8-4FAE-B191-9E9392296C92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FD69D472-A786-DAB6-1800-4AFC64E749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43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ember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C801A22-648C-3620-D19A-17DE535D694E}"/>
              </a:ext>
            </a:extLst>
          </p:cNvPr>
          <p:cNvSpPr>
            <a:spLocks/>
          </p:cNvSpPr>
          <p:nvPr userDrawn="1"/>
        </p:nvSpPr>
        <p:spPr>
          <a:xfrm>
            <a:off x="-12586" y="901700"/>
            <a:ext cx="9169170" cy="5956300"/>
          </a:xfrm>
          <a:prstGeom prst="rect">
            <a:avLst/>
          </a:prstGeom>
          <a:solidFill>
            <a:srgbClr val="88163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0" y="-10662"/>
            <a:ext cx="9144000" cy="906011"/>
          </a:xfrm>
          <a:prstGeom prst="rect">
            <a:avLst/>
          </a:prstGeom>
          <a:solidFill>
            <a:srgbClr val="8816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5" y="923264"/>
            <a:ext cx="9144001" cy="593473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3"/>
            <a:ext cx="9144001" cy="906011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B61183F-CD2D-51C9-9D37-A6E7100B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6011"/>
          </a:xfrm>
          <a:prstGeom prst="rect">
            <a:avLst/>
          </a:prstGeom>
        </p:spPr>
        <p:txBody>
          <a:bodyPr lIns="274320" tIns="0" rIns="0" bIns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8BBCBE32-8C64-8377-79B9-09393ADD04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E0A3A958-4971-A8ED-7E9C-49C2AE416E63}"/>
              </a:ext>
            </a:extLst>
          </p:cNvPr>
          <p:cNvSpPr txBox="1">
            <a:spLocks/>
          </p:cNvSpPr>
          <p:nvPr userDrawn="1"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C02AEF6-B000-9581-524F-D5AAA4F382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60336" y="178817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41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2AD0-DB51-4BDB-8729-D25330FB4F76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4EC18-125A-4863-A6A5-A1FE28252B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79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A46B32FD-41AE-B8B0-A89E-7D4D732A6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D2677BA-FB00-58E6-3276-3FB9EF4DC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29C4F9D-6039-78E9-C33F-B964E625C3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750" y="63690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&lt;#&gt;</a:t>
            </a:r>
          </a:p>
        </p:txBody>
      </p:sp>
    </p:spTree>
    <p:extLst>
      <p:ext uri="{BB962C8B-B14F-4D97-AF65-F5344CB8AC3E}">
        <p14:creationId xmlns:p14="http://schemas.microsoft.com/office/powerpoint/2010/main" val="56887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2" r:id="rId2"/>
    <p:sldLayoutId id="2147483683" r:id="rId3"/>
    <p:sldLayoutId id="2147483696" r:id="rId4"/>
    <p:sldLayoutId id="2147483681" r:id="rId5"/>
    <p:sldLayoutId id="2147483684" r:id="rId6"/>
    <p:sldLayoutId id="2147483697" r:id="rId7"/>
    <p:sldLayoutId id="2147483680" r:id="rId8"/>
    <p:sldLayoutId id="2147483685" r:id="rId9"/>
    <p:sldLayoutId id="2147483698" r:id="rId10"/>
    <p:sldLayoutId id="2147483679" r:id="rId11"/>
    <p:sldLayoutId id="2147483686" r:id="rId12"/>
    <p:sldLayoutId id="2147483699" r:id="rId13"/>
    <p:sldLayoutId id="2147483678" r:id="rId14"/>
    <p:sldLayoutId id="2147483687" r:id="rId15"/>
    <p:sldLayoutId id="2147483700" r:id="rId16"/>
    <p:sldLayoutId id="2147483677" r:id="rId17"/>
    <p:sldLayoutId id="2147483688" r:id="rId18"/>
    <p:sldLayoutId id="2147483701" r:id="rId19"/>
    <p:sldLayoutId id="2147483676" r:id="rId20"/>
    <p:sldLayoutId id="2147483689" r:id="rId21"/>
    <p:sldLayoutId id="2147483702" r:id="rId22"/>
    <p:sldLayoutId id="2147483675" r:id="rId23"/>
    <p:sldLayoutId id="2147483690" r:id="rId24"/>
    <p:sldLayoutId id="2147483703" r:id="rId25"/>
    <p:sldLayoutId id="2147483674" r:id="rId26"/>
    <p:sldLayoutId id="2147483691" r:id="rId27"/>
    <p:sldLayoutId id="2147483704" r:id="rId28"/>
    <p:sldLayoutId id="2147483673" r:id="rId29"/>
    <p:sldLayoutId id="2147483692" r:id="rId30"/>
    <p:sldLayoutId id="2147483705" r:id="rId31"/>
    <p:sldLayoutId id="2147483694" r:id="rId32"/>
    <p:sldLayoutId id="2147483672" r:id="rId33"/>
    <p:sldLayoutId id="2147483706" r:id="rId34"/>
    <p:sldLayoutId id="2147483661" r:id="rId35"/>
    <p:sldLayoutId id="2147483693" r:id="rId36"/>
    <p:sldLayoutId id="2147483707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Bree Serif" panose="02000503040000020004" pitchFamily="2" charset="77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Bree Serif" panose="02000503040000020004" pitchFamily="2" charset="77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Bree Serif" panose="02000503040000020004" pitchFamily="2" charset="77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Bree Serif" panose="02000503040000020004" pitchFamily="2" charset="77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Bree Serif" panose="02000503040000020004" pitchFamily="2" charset="77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Bree Serif" panose="02000503040000020004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D21F-0A10-BAE1-BA64-A13100BCC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1024467"/>
            <a:ext cx="3619500" cy="3822700"/>
          </a:xfrm>
        </p:spPr>
        <p:txBody>
          <a:bodyPr>
            <a:normAutofit/>
          </a:bodyPr>
          <a:lstStyle/>
          <a:p>
            <a:r>
              <a:rPr lang="en-US" sz="6000" dirty="0"/>
              <a:t>Safe Fun in the Sun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5D849F-2DA3-8E06-D7B2-5E41EB00C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218" t="9877" r="31467" b="64444"/>
          <a:stretch>
            <a:fillRect/>
          </a:stretch>
        </p:blipFill>
        <p:spPr>
          <a:xfrm>
            <a:off x="524932" y="812799"/>
            <a:ext cx="3801616" cy="403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2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D279-3A3E-BD72-9965-4EB746C9C1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2B816-21AB-7CBF-E634-0759AF3FE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857" y="1701800"/>
            <a:ext cx="8164286" cy="4965700"/>
          </a:xfrm>
        </p:spPr>
        <p:txBody>
          <a:bodyPr>
            <a:normAutofit/>
          </a:bodyPr>
          <a:lstStyle/>
          <a:p>
            <a:r>
              <a:rPr lang="en-US" sz="3200" dirty="0"/>
              <a:t>Summer sunshine abounds in July!</a:t>
            </a:r>
          </a:p>
          <a:p>
            <a:r>
              <a:rPr lang="en-US" sz="3200" dirty="0"/>
              <a:t>But the extreme heat, it’s a great time to be outdoors soaking up wonderful bone-strengthening Vitamin D.</a:t>
            </a:r>
          </a:p>
          <a:p>
            <a:r>
              <a:rPr lang="en-US" sz="3200" dirty="0"/>
              <a:t>Just remember these simple, sun-safe tips…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5AC7F3-F697-2EAF-117E-C93F88B6BE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218" t="9877" r="31467" b="64444"/>
          <a:stretch>
            <a:fillRect/>
          </a:stretch>
        </p:blipFill>
        <p:spPr>
          <a:xfrm>
            <a:off x="3429122" y="450850"/>
            <a:ext cx="2285756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36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9DC1-7DCD-6D29-954F-C3B6ECCA1F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Simple Ways to Stay Safe in the Sun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4A19F-46B3-2569-2177-838C8C46E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886" y="1209523"/>
            <a:ext cx="7609113" cy="4780643"/>
          </a:xfrm>
        </p:spPr>
        <p:txBody>
          <a:bodyPr anchor="t" anchorCtr="0"/>
          <a:lstStyle/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Wear sunscreen (SPF 30 or higher) 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Use hats, sunglasses, and protective clothing 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Stay hydrated throughout the day 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Take breaks in shaded or indoor areas 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Avoid peak sun hours (10 AM – 4 PM)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6DC388-7714-7413-140D-64CB0B5F6E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0" y="1209523"/>
            <a:ext cx="276565" cy="27656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C9AA073-4E1C-F040-FBFA-7A8BD9A6CE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0" y="1618946"/>
            <a:ext cx="276565" cy="27656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464DFE3-3FD9-842C-9B8D-50350AB4A7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0" y="2095687"/>
            <a:ext cx="276565" cy="27656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0611113-9F10-3344-3CC2-386D288433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0" y="2580121"/>
            <a:ext cx="276565" cy="27656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A724E59-6118-7446-0FBB-487692B6A1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0" y="3056862"/>
            <a:ext cx="276565" cy="2765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F4546A-5354-6469-5156-2CA1B74238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36" t="71327" r="52859" b="6362"/>
          <a:stretch>
            <a:fillRect/>
          </a:stretch>
        </p:blipFill>
        <p:spPr>
          <a:xfrm rot="1303937">
            <a:off x="5526520" y="2741974"/>
            <a:ext cx="3338906" cy="309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90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6EA3-9CAD-4679-E761-FB06F9EC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F9EF-32FC-2166-FDBA-2207411DC9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41987-4F60-7D81-C381-F139D06E4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495" y="-139096"/>
            <a:ext cx="7663543" cy="49657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How do you stay safe in the simmer sun?</a:t>
            </a:r>
          </a:p>
          <a:p>
            <a:pPr algn="l"/>
            <a:r>
              <a:rPr lang="en-US" sz="3200" dirty="0"/>
              <a:t>What steps are you currently taking to safely enjoy the outdoors?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60E2B5-1277-D1E3-A956-95DDC32507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" y="2163645"/>
            <a:ext cx="514350" cy="5143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7D0272-2F95-246B-1B07-75976ECD15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" y="1549510"/>
            <a:ext cx="514350" cy="514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508AC0-B225-E290-2DAA-698D21CAC3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397" t="40061" r="13124" b="41413"/>
          <a:stretch>
            <a:fillRect/>
          </a:stretch>
        </p:blipFill>
        <p:spPr>
          <a:xfrm rot="1303937">
            <a:off x="2641792" y="3020019"/>
            <a:ext cx="3860417" cy="325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76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4C9EA-D67B-3ADC-98D1-F3DD364A6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6022-8E31-3A0C-7764-7AFC4DFF06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Outdoor Safety Tips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1983C-535C-EB88-2FD5-96DE4AD21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768" y="1969407"/>
            <a:ext cx="3710365" cy="3549649"/>
          </a:xfrm>
        </p:spPr>
        <p:txBody>
          <a:bodyPr anchor="t" anchorCtr="0">
            <a:noAutofit/>
          </a:bodyPr>
          <a:lstStyle/>
          <a:p>
            <a:r>
              <a:rPr lang="en-US" b="1" dirty="0">
                <a:solidFill>
                  <a:srgbClr val="F97678"/>
                </a:solidFill>
              </a:rPr>
              <a:t>Before You Go Outside</a:t>
            </a:r>
            <a:endParaRPr lang="en-US" dirty="0">
              <a:solidFill>
                <a:srgbClr val="F97678"/>
              </a:solidFill>
            </a:endParaRPr>
          </a:p>
          <a:p>
            <a:pPr marL="285755" indent="-285755" algn="l">
              <a:buFont typeface="Arial" panose="020B0604020202020204" pitchFamily="34" charset="0"/>
              <a:buChar char="•"/>
            </a:pPr>
            <a:r>
              <a:rPr lang="en-US" dirty="0">
                <a:latin typeface="Bree Serif" panose="02000503040000020004" pitchFamily="50" charset="0"/>
              </a:rPr>
              <a:t>Check the weather and temperature </a:t>
            </a:r>
          </a:p>
          <a:p>
            <a:pPr marL="285755" indent="-285755" algn="l">
              <a:buFont typeface="Arial" panose="020B0604020202020204" pitchFamily="34" charset="0"/>
              <a:buChar char="•"/>
            </a:pPr>
            <a:r>
              <a:rPr lang="en-US" dirty="0">
                <a:latin typeface="Bree Serif" panose="02000503040000020004" pitchFamily="50" charset="0"/>
              </a:rPr>
              <a:t>Apply sunscreen and wear protective gear </a:t>
            </a:r>
          </a:p>
          <a:p>
            <a:pPr marL="285755" indent="-285755" algn="l">
              <a:buFont typeface="Arial" panose="020B0604020202020204" pitchFamily="34" charset="0"/>
              <a:buChar char="•"/>
            </a:pPr>
            <a:r>
              <a:rPr lang="en-US" dirty="0">
                <a:latin typeface="Bree Serif" panose="02000503040000020004" pitchFamily="50" charset="0"/>
              </a:rPr>
              <a:t>Bring water and stay hydrated </a:t>
            </a:r>
          </a:p>
          <a:p>
            <a:pPr marL="285755" indent="-285755" algn="l">
              <a:buFont typeface="Arial" panose="020B0604020202020204" pitchFamily="34" charset="0"/>
              <a:buChar char="•"/>
            </a:pPr>
            <a:r>
              <a:rPr lang="en-US" dirty="0">
                <a:latin typeface="Bree Serif" panose="02000503040000020004" pitchFamily="50" charset="0"/>
              </a:rPr>
              <a:t>Plan for rest breaks </a:t>
            </a:r>
          </a:p>
          <a:p>
            <a:pPr algn="l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8299AD5-DA16-4E8F-ABAA-316A9DBC32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030" y="1199695"/>
            <a:ext cx="514350" cy="5143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AFE7CB2-1B1A-BFC7-96F6-A139428ED9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9852" y="1199695"/>
            <a:ext cx="514350" cy="51435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AB68EF50-6355-0F7F-9346-175BACB04277}"/>
              </a:ext>
            </a:extLst>
          </p:cNvPr>
          <p:cNvSpPr txBox="1">
            <a:spLocks/>
          </p:cNvSpPr>
          <p:nvPr/>
        </p:nvSpPr>
        <p:spPr>
          <a:xfrm>
            <a:off x="5305730" y="1969407"/>
            <a:ext cx="3422950" cy="27658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97678"/>
                </a:solidFill>
              </a:rPr>
              <a:t>While Outside</a:t>
            </a:r>
            <a:endParaRPr lang="en-US" dirty="0">
              <a:solidFill>
                <a:srgbClr val="F97678"/>
              </a:solidFill>
            </a:endParaRPr>
          </a:p>
          <a:p>
            <a:pPr marL="283464" lvl="0" indent="-28346400" algn="l"/>
            <a:r>
              <a:rPr lang="en-US" dirty="0">
                <a:latin typeface="Bree Serif" panose="02000503040000020004" pitchFamily="50" charset="0"/>
              </a:rPr>
              <a:t>• Stay in shaded areas when possible </a:t>
            </a:r>
          </a:p>
          <a:p>
            <a:pPr marL="283464" lvl="0" indent="-28346400" algn="l"/>
            <a:r>
              <a:rPr lang="en-US" dirty="0">
                <a:latin typeface="Bree Serif" panose="02000503040000020004" pitchFamily="50" charset="0"/>
              </a:rPr>
              <a:t>• Monitor for fatigue or dizziness </a:t>
            </a:r>
          </a:p>
          <a:p>
            <a:pPr marL="283464" lvl="0" indent="-28346400" algn="l"/>
            <a:r>
              <a:rPr lang="en-US" dirty="0">
                <a:latin typeface="Bree Serif" panose="02000503040000020004" pitchFamily="50" charset="0"/>
              </a:rPr>
              <a:t>• Take breaks as needed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32F94F-0A81-BF6C-B991-2519365473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750" t="23210" r="44887" b="50000"/>
          <a:stretch>
            <a:fillRect/>
          </a:stretch>
        </p:blipFill>
        <p:spPr>
          <a:xfrm rot="983455">
            <a:off x="3285215" y="929360"/>
            <a:ext cx="2808251" cy="530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60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AD307-8A28-CAD3-2199-059A8ED3B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E500-B0F3-D57A-9DAE-0CC830623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Know &amp; Share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C22EB40-A2A9-7944-64FA-A8941E539B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0614" y="1258602"/>
            <a:ext cx="359230" cy="35923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E239FD2-5B8F-F33B-69CE-4DC3054C6F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2385" y="3065324"/>
            <a:ext cx="359230" cy="35923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8CF8D2F-F506-432F-2A6B-3090D4DFC9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2385" y="4827598"/>
            <a:ext cx="359230" cy="3592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F4F8DF-1665-EB49-D345-BA8B76A5C7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54" t="39409" r="54393" b="33862"/>
          <a:stretch>
            <a:fillRect/>
          </a:stretch>
        </p:blipFill>
        <p:spPr>
          <a:xfrm rot="18540658">
            <a:off x="6199767" y="532233"/>
            <a:ext cx="3453437" cy="346726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6BD1243-EFBA-AF96-ED22-E53F72C75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628" y="1662280"/>
            <a:ext cx="7358744" cy="4780643"/>
          </a:xfrm>
        </p:spPr>
        <p:txBody>
          <a:bodyPr anchor="t" anchorCtr="0">
            <a:normAutofit/>
          </a:bodyPr>
          <a:lstStyle/>
          <a:p>
            <a:r>
              <a:rPr lang="en-US" sz="2800" dirty="0">
                <a:solidFill>
                  <a:srgbClr val="F97678"/>
                </a:solidFill>
              </a:rPr>
              <a:t>Approximately 10% </a:t>
            </a:r>
            <a:br>
              <a:rPr lang="en-US" sz="2800" dirty="0">
                <a:solidFill>
                  <a:srgbClr val="F97678"/>
                </a:solidFill>
              </a:rPr>
            </a:br>
            <a:r>
              <a:rPr lang="en-US" sz="2800" dirty="0">
                <a:solidFill>
                  <a:srgbClr val="F97678"/>
                </a:solidFill>
              </a:rPr>
              <a:t>of skin aging is caused </a:t>
            </a:r>
            <a:br>
              <a:rPr lang="en-US" sz="2800" dirty="0">
                <a:solidFill>
                  <a:srgbClr val="F97678"/>
                </a:solidFill>
              </a:rPr>
            </a:br>
            <a:r>
              <a:rPr lang="en-US" sz="2800" dirty="0">
                <a:solidFill>
                  <a:srgbClr val="F97678"/>
                </a:solidFill>
              </a:rPr>
              <a:t>by the sun.</a:t>
            </a:r>
          </a:p>
          <a:p>
            <a:endParaRPr lang="en-US" sz="2800" dirty="0">
              <a:solidFill>
                <a:srgbClr val="F97678"/>
              </a:solidFill>
            </a:endParaRPr>
          </a:p>
          <a:p>
            <a:r>
              <a:rPr lang="en-US" sz="2800" dirty="0">
                <a:solidFill>
                  <a:srgbClr val="F97678"/>
                </a:solidFill>
              </a:rPr>
              <a:t>People who used sunscreen daily with an SPF of 15 or higher show 24% less skin aging than those who do not.</a:t>
            </a:r>
          </a:p>
          <a:p>
            <a:endParaRPr lang="en-US" sz="2800" dirty="0">
              <a:solidFill>
                <a:srgbClr val="F97678"/>
              </a:solidFill>
            </a:endParaRPr>
          </a:p>
          <a:p>
            <a:r>
              <a:rPr lang="en-US" sz="2800" dirty="0">
                <a:solidFill>
                  <a:srgbClr val="F97678"/>
                </a:solidFill>
              </a:rPr>
              <a:t>Sun damage is cumulative </a:t>
            </a:r>
            <a:br>
              <a:rPr lang="en-US" sz="2800" dirty="0">
                <a:solidFill>
                  <a:srgbClr val="F97678"/>
                </a:solidFill>
              </a:rPr>
            </a:br>
            <a:r>
              <a:rPr lang="en-US" sz="2800" dirty="0">
                <a:solidFill>
                  <a:srgbClr val="F97678"/>
                </a:solidFill>
              </a:rPr>
              <a:t>over a lifetime.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294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06E96-6679-B105-608C-38104F19A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56A5-1ABC-FCD3-BA50-29FE5FD44D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Staying Active Safely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53A9D-5DDA-67B8-CE73-E12D6FCF5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945" y="1344990"/>
            <a:ext cx="7609113" cy="3135087"/>
          </a:xfrm>
        </p:spPr>
        <p:txBody>
          <a:bodyPr anchor="t" anchorCtr="0"/>
          <a:lstStyle/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Enjoy the Outdoors Safely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Walk during cooler times of day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Choose shaded paths or areas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Stay active with a friend or caregiver</a:t>
            </a:r>
          </a:p>
          <a:p>
            <a:pPr marL="457209" indent="-457209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97678"/>
                </a:solidFill>
              </a:rPr>
              <a:t>Use assistive devices as recommended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B1F7AF7-D4C6-64ED-CEE1-C269A3D19E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759" y="1344990"/>
            <a:ext cx="276565" cy="27656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EAC5232-D4E4-DC5E-D1D8-5F671BA538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759" y="1788072"/>
            <a:ext cx="276565" cy="27656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CF5D0EF-3D8C-AC55-E87E-E7448DD1B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759" y="2231154"/>
            <a:ext cx="276565" cy="27656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D138FCA-09AB-6CD9-4656-D752F8D7E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759" y="2749247"/>
            <a:ext cx="276565" cy="27656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C140901-8890-678C-E110-18B8A45FCF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759" y="3192329"/>
            <a:ext cx="276565" cy="276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DAFEB3-3BE2-2479-A456-8E7CB4598B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072" t="65326" r="6223" b="5926"/>
          <a:stretch>
            <a:fillRect/>
          </a:stretch>
        </p:blipFill>
        <p:spPr>
          <a:xfrm>
            <a:off x="4889708" y="1083733"/>
            <a:ext cx="4254291" cy="419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8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A3A5-C8F4-70E2-72BB-21596378A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F30B7-8D78-BD38-39F7-35DADEE98C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Skinny on Aging Skin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E8A33C-2E5B-9C94-1296-4E59FCA9C0B4}"/>
              </a:ext>
            </a:extLst>
          </p:cNvPr>
          <p:cNvSpPr/>
          <p:nvPr/>
        </p:nvSpPr>
        <p:spPr>
          <a:xfrm>
            <a:off x="0" y="901700"/>
            <a:ext cx="9025467" cy="595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798F6390-8FE1-C624-8317-69581BC8F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6" t="16807" r="14815"/>
          <a:stretch>
            <a:fillRect/>
          </a:stretch>
        </p:blipFill>
        <p:spPr>
          <a:xfrm>
            <a:off x="1057830" y="1206583"/>
            <a:ext cx="7028339" cy="5153259"/>
          </a:xfrm>
          <a:prstGeom prst="rect">
            <a:avLst/>
          </a:prstGeom>
        </p:spPr>
      </p:pic>
      <p:pic>
        <p:nvPicPr>
          <p:cNvPr id="13" name="Picture 12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F443039D-6B9C-B325-8F53-BA9E7AEF3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486" y="5868662"/>
            <a:ext cx="846764" cy="856305"/>
          </a:xfrm>
          <a:prstGeom prst="rect">
            <a:avLst/>
          </a:prstGeom>
        </p:spPr>
      </p:pic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EC28251-44AD-6DB8-D3FA-7C41F34B3135}"/>
              </a:ext>
            </a:extLst>
          </p:cNvPr>
          <p:cNvSpPr txBox="1">
            <a:spLocks/>
          </p:cNvSpPr>
          <p:nvPr/>
        </p:nvSpPr>
        <p:spPr>
          <a:xfrm>
            <a:off x="2955925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279027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96B71-0315-713A-4A43-5A52E4F13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C0641-21F0-1C9E-FC4C-24B040A54E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E7BBB-F7E9-A321-BE16-16380ED01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7018" y="698500"/>
            <a:ext cx="7663543" cy="49657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What are the top things </a:t>
            </a:r>
            <a:br>
              <a:rPr lang="en-US" sz="3200" dirty="0"/>
            </a:br>
            <a:r>
              <a:rPr lang="en-US" sz="3200" dirty="0"/>
              <a:t>you learned from today’s </a:t>
            </a:r>
            <a:br>
              <a:rPr lang="en-US" sz="3200" dirty="0"/>
            </a:br>
            <a:r>
              <a:rPr lang="en-US" sz="3200" dirty="0"/>
              <a:t>presentation?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Do you have any thoughts to share with our group today about how to safely enjoy the summer sun?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9E4D05A-23B5-0AF5-990F-CD8E928199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2990" y="3450577"/>
            <a:ext cx="514350" cy="5143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94EBA7F-8B24-8CDD-3622-C70960E642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2990" y="1551721"/>
            <a:ext cx="514350" cy="514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099445-A095-654A-FCF1-651F524789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218" t="9877" r="31467" b="64444"/>
          <a:stretch>
            <a:fillRect/>
          </a:stretch>
        </p:blipFill>
        <p:spPr>
          <a:xfrm>
            <a:off x="5942847" y="292702"/>
            <a:ext cx="2817733" cy="299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1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41AED5-E04F-E49A-10A3-D93CF6506F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184"/>
          <a:stretch>
            <a:fillRect/>
          </a:stretch>
        </p:blipFill>
        <p:spPr>
          <a:xfrm>
            <a:off x="0" y="381000"/>
            <a:ext cx="9144000" cy="4682706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AB562E6-FB6E-0293-611D-AEE49D7A7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r="9524"/>
          <a:stretch>
            <a:fillRect/>
          </a:stretch>
        </p:blipFill>
        <p:spPr>
          <a:xfrm>
            <a:off x="266700" y="0"/>
            <a:ext cx="8877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91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280</Words>
  <Application>Microsoft Macintosh PowerPoint</Application>
  <PresentationFormat>Letter Paper (8.5x11 in)</PresentationFormat>
  <Paragraphs>43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Bree Serif</vt:lpstr>
      <vt:lpstr>Office Theme</vt:lpstr>
      <vt:lpstr>Safe Fun in the Sun</vt:lpstr>
      <vt:lpstr>Overview</vt:lpstr>
      <vt:lpstr>Simple Ways to Stay Safe in the Sun</vt:lpstr>
      <vt:lpstr>Discussion</vt:lpstr>
      <vt:lpstr>Outdoor Safety Tips</vt:lpstr>
      <vt:lpstr>Know &amp; Share</vt:lpstr>
      <vt:lpstr>Staying Active Safely</vt:lpstr>
      <vt:lpstr>The Skinny on Aging Skin</vt:lpstr>
      <vt:lpstr>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Josephson</dc:creator>
  <cp:lastModifiedBy>Nancy Josephson</cp:lastModifiedBy>
  <cp:revision>10</cp:revision>
  <cp:lastPrinted>2025-12-03T14:47:16Z</cp:lastPrinted>
  <dcterms:created xsi:type="dcterms:W3CDTF">2025-12-03T14:45:20Z</dcterms:created>
  <dcterms:modified xsi:type="dcterms:W3CDTF">2026-04-17T19:05:57Z</dcterms:modified>
</cp:coreProperties>
</file>