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4"/>
  </p:sldMasterIdLst>
  <p:sldIdLst>
    <p:sldId id="263" r:id="rId5"/>
    <p:sldId id="265" r:id="rId6"/>
    <p:sldId id="266" r:id="rId7"/>
    <p:sldId id="267" r:id="rId8"/>
    <p:sldId id="270" r:id="rId9"/>
    <p:sldId id="268" r:id="rId10"/>
    <p:sldId id="271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7" autoAdjust="0"/>
    <p:restoredTop sz="94680"/>
  </p:normalViewPr>
  <p:slideViewPr>
    <p:cSldViewPr snapToGrid="0">
      <p:cViewPr varScale="1">
        <p:scale>
          <a:sx n="149" d="100"/>
          <a:sy n="149" d="100"/>
        </p:scale>
        <p:origin x="14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06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46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334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31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363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53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154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3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18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083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995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ember - Tex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0" y="-10662"/>
            <a:ext cx="9144000" cy="906011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4" y="923264"/>
            <a:ext cx="9144001" cy="593473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2"/>
            <a:ext cx="9144001" cy="906011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B61183F-CD2D-51C9-9D37-A6E7100B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9144000" cy="906011"/>
          </a:xfrm>
          <a:prstGeom prst="rect">
            <a:avLst/>
          </a:prstGeom>
        </p:spPr>
        <p:txBody>
          <a:bodyPr lIns="274320" tIns="0" rIns="0" bIns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19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49FA2740-AAF3-A1E7-62A3-9C35CC62A7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4"/>
            <a:ext cx="846764" cy="856305"/>
          </a:xfrm>
          <a:prstGeom prst="rect">
            <a:avLst/>
          </a:prstGeom>
        </p:spPr>
      </p:pic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F04AA69E-ABA8-4FAE-B191-9E9392296C92}"/>
              </a:ext>
            </a:extLst>
          </p:cNvPr>
          <p:cNvSpPr txBox="1">
            <a:spLocks/>
          </p:cNvSpPr>
          <p:nvPr userDrawn="1"/>
        </p:nvSpPr>
        <p:spPr>
          <a:xfrm>
            <a:off x="2955926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/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1318843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cember - Tex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0" y="-10662"/>
            <a:ext cx="9144000" cy="906011"/>
          </a:xfrm>
          <a:prstGeom prst="rect">
            <a:avLst/>
          </a:prstGeom>
          <a:solidFill>
            <a:srgbClr val="8816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6F760CE-141E-F455-46BE-A360F70160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46032" b="13462"/>
          <a:stretch>
            <a:fillRect/>
          </a:stretch>
        </p:blipFill>
        <p:spPr>
          <a:xfrm>
            <a:off x="-12584" y="923264"/>
            <a:ext cx="9144001" cy="5934736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143000"/>
            <a:ext cx="6858000" cy="49657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46032" b="86789"/>
          <a:stretch>
            <a:fillRect/>
          </a:stretch>
        </p:blipFill>
        <p:spPr>
          <a:xfrm>
            <a:off x="-12586" y="-17012"/>
            <a:ext cx="9144001" cy="906011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B61183F-CD2D-51C9-9D37-A6E7100B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"/>
            <a:ext cx="9144000" cy="906011"/>
          </a:xfrm>
          <a:prstGeom prst="rect">
            <a:avLst/>
          </a:prstGeom>
        </p:spPr>
        <p:txBody>
          <a:bodyPr lIns="274320" tIns="0" rIns="0" bIns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8BBCBE32-8C64-8377-79B9-09393ADD04D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11486" y="5868664"/>
            <a:ext cx="846764" cy="856305"/>
          </a:xfrm>
          <a:prstGeom prst="rect">
            <a:avLst/>
          </a:prstGeom>
        </p:spPr>
      </p:pic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E0A3A958-4971-A8ED-7E9C-49C2AE416E63}"/>
              </a:ext>
            </a:extLst>
          </p:cNvPr>
          <p:cNvSpPr txBox="1">
            <a:spLocks/>
          </p:cNvSpPr>
          <p:nvPr userDrawn="1"/>
        </p:nvSpPr>
        <p:spPr>
          <a:xfrm>
            <a:off x="2955926" y="6492875"/>
            <a:ext cx="3232150" cy="196850"/>
          </a:xfrm>
          <a:prstGeom prst="rect">
            <a:avLst/>
          </a:prstGeom>
        </p:spPr>
        <p:txBody>
          <a:bodyPr lIns="0" tIns="0" rIns="0" bIns="0"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50000"/>
                    <a:lumOff val="50000"/>
                  </a:schemeClr>
                </a:solidFill>
                <a:latin typeface="Bree Serif" panose="02000503040000020004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600" dirty="0">
                <a:solidFill>
                  <a:schemeClr val="bg1"/>
                </a:solidFill>
              </a:rPr>
              <a:t>Reliant Rehabilitation Proprietary Content</a:t>
            </a:r>
          </a:p>
        </p:txBody>
      </p:sp>
    </p:spTree>
    <p:extLst>
      <p:ext uri="{BB962C8B-B14F-4D97-AF65-F5344CB8AC3E}">
        <p14:creationId xmlns:p14="http://schemas.microsoft.com/office/powerpoint/2010/main" val="2503540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anuar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07A9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494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bruar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2263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738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ch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5FB9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13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ril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CD9A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104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084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1703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n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976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173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ly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025D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75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gust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6DC9D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16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4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t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FAA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56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cto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FA782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3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vember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71CDFE0-1197-1ED2-9D99-F924F4A8C958}"/>
              </a:ext>
            </a:extLst>
          </p:cNvPr>
          <p:cNvSpPr>
            <a:spLocks/>
          </p:cNvSpPr>
          <p:nvPr userDrawn="1"/>
        </p:nvSpPr>
        <p:spPr>
          <a:xfrm>
            <a:off x="-12585" y="990600"/>
            <a:ext cx="9169170" cy="3822700"/>
          </a:xfrm>
          <a:prstGeom prst="rect">
            <a:avLst/>
          </a:prstGeom>
          <a:solidFill>
            <a:srgbClr val="CE8C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300" y="990600"/>
            <a:ext cx="8712200" cy="38227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ctr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916D7E2-B078-445F-5101-F038F5A22C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" r="46032" b="44258"/>
          <a:stretch>
            <a:fillRect/>
          </a:stretch>
        </p:blipFill>
        <p:spPr>
          <a:xfrm>
            <a:off x="38099" y="990600"/>
            <a:ext cx="9144001" cy="3822700"/>
          </a:xfrm>
          <a:prstGeom prst="rect">
            <a:avLst/>
          </a:prstGeom>
        </p:spPr>
      </p:pic>
      <p:pic>
        <p:nvPicPr>
          <p:cNvPr id="5" name="Picture 4" descr="A colorful flower with white text&#10;&#10;AI-generated content may be incorrect.">
            <a:extLst>
              <a:ext uri="{FF2B5EF4-FFF2-40B4-BE49-F238E27FC236}">
                <a16:creationId xmlns:a16="http://schemas.microsoft.com/office/drawing/2014/main" id="{655CB0AA-85EF-2C91-E80F-30739A29C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0918" y="5158420"/>
            <a:ext cx="1402164" cy="1417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6272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&lt;#&gt;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661" r:id="rId15"/>
    <p:sldLayoutId id="2147483664" r:id="rId16"/>
    <p:sldLayoutId id="2147483667" r:id="rId17"/>
    <p:sldLayoutId id="2147483670" r:id="rId18"/>
    <p:sldLayoutId id="2147483673" r:id="rId19"/>
    <p:sldLayoutId id="2147483676" r:id="rId20"/>
    <p:sldLayoutId id="2147483679" r:id="rId21"/>
    <p:sldLayoutId id="2147483682" r:id="rId22"/>
    <p:sldLayoutId id="2147483685" r:id="rId23"/>
    <p:sldLayoutId id="2147483688" r:id="rId24"/>
    <p:sldLayoutId id="2147483691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A774-6610-908B-03C7-67C00FB74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22014"/>
            <a:ext cx="9144000" cy="219128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Bree Serif" panose="02000503040000020004"/>
              </a:rPr>
              <a:t>A Year of Wellness  |  December</a:t>
            </a:r>
          </a:p>
          <a:p>
            <a:pPr algn="ctr"/>
            <a:r>
              <a:rPr lang="en-US" sz="4800" dirty="0">
                <a:solidFill>
                  <a:schemeClr val="bg1"/>
                </a:solidFill>
                <a:latin typeface="Bree Serif" panose="02000503040000020004"/>
              </a:rPr>
              <a:t>Joy Is Good Medicine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987340-607B-120E-20CC-B5BE8F276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9" t="69907" r="25801" b="2181"/>
          <a:stretch>
            <a:fillRect/>
          </a:stretch>
        </p:blipFill>
        <p:spPr>
          <a:xfrm>
            <a:off x="3341406" y="1136591"/>
            <a:ext cx="2033899" cy="1914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70A7E0-04F5-8BD4-105C-F0D7C7BB87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35" r="56450" b="75327"/>
          <a:stretch>
            <a:fillRect/>
          </a:stretch>
        </p:blipFill>
        <p:spPr>
          <a:xfrm>
            <a:off x="3429000" y="1136591"/>
            <a:ext cx="1860847" cy="169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2153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8D41AA3-4A81-6D58-F291-66584A3DE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835" y="2392822"/>
            <a:ext cx="8161233" cy="3715878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Bree Serif" panose="02000503040000020004"/>
              </a:rPr>
              <a:t>Joy can be found in big celebrations </a:t>
            </a:r>
            <a:br>
              <a:rPr lang="en-US" sz="2400" dirty="0">
                <a:latin typeface="Bree Serif" panose="02000503040000020004"/>
              </a:rPr>
            </a:br>
            <a:r>
              <a:rPr lang="en-US" sz="2400" dirty="0">
                <a:latin typeface="Bree Serif" panose="02000503040000020004"/>
              </a:rPr>
              <a:t>and in small, everyday moments.</a:t>
            </a:r>
          </a:p>
          <a:p>
            <a:r>
              <a:rPr lang="en-US" dirty="0">
                <a:latin typeface="Bree Serif" panose="02000503040000020004"/>
              </a:rPr>
              <a:t>Laughter, connection, movement, purpose and gratitude </a:t>
            </a:r>
            <a:br>
              <a:rPr lang="en-US" dirty="0">
                <a:latin typeface="Bree Serif" panose="02000503040000020004"/>
              </a:rPr>
            </a:br>
            <a:r>
              <a:rPr lang="en-US" dirty="0">
                <a:latin typeface="Bree Serif" panose="02000503040000020004"/>
              </a:rPr>
              <a:t>can all support emotional well-being and help us stay engaged </a:t>
            </a:r>
            <a:br>
              <a:rPr lang="en-US" dirty="0">
                <a:latin typeface="Bree Serif" panose="02000503040000020004"/>
              </a:rPr>
            </a:br>
            <a:r>
              <a:rPr lang="en-US" dirty="0">
                <a:latin typeface="Bree Serif" panose="02000503040000020004"/>
              </a:rPr>
              <a:t>with the people and experiences that matter most.</a:t>
            </a:r>
          </a:p>
          <a:p>
            <a:r>
              <a:rPr lang="en-US" dirty="0">
                <a:latin typeface="Bree Serif" panose="02000503040000020004"/>
              </a:rPr>
              <a:t>Today we’ll explore simple ways to add a little more joy to each day.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EBFF57-FE25-BEF1-5B8C-0715C0B7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 pitchFamily="2" charset="77"/>
              </a:rPr>
              <a:t>Overview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452165-98A5-DAEB-2283-01B068C19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t="46978" r="44355" b="34081"/>
          <a:stretch>
            <a:fillRect/>
          </a:stretch>
        </p:blipFill>
        <p:spPr>
          <a:xfrm>
            <a:off x="2644923" y="1305351"/>
            <a:ext cx="3854153" cy="184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8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43B6C-5DB1-60CA-9DAF-162DC4694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 pitchFamily="2" charset="77"/>
              </a:rPr>
              <a:t>Know &amp; Share</a:t>
            </a:r>
          </a:p>
        </p:txBody>
      </p:sp>
      <p:sp>
        <p:nvSpPr>
          <p:cNvPr id="10" name="Column 1"/>
          <p:cNvSpPr txBox="1"/>
          <p:nvPr/>
        </p:nvSpPr>
        <p:spPr>
          <a:xfrm>
            <a:off x="584396" y="3008631"/>
            <a:ext cx="2132839" cy="2606040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2000" b="1" dirty="0">
                <a:solidFill>
                  <a:srgbClr val="88163E"/>
                </a:solidFill>
                <a:latin typeface="Bree Serif" panose="02000503040000020004" pitchFamily="50" charset="0"/>
              </a:rPr>
              <a:t>Joy can be small.</a:t>
            </a:r>
          </a:p>
          <a:p>
            <a:pPr algn="ctr">
              <a:spcBef>
                <a:spcPts val="750"/>
              </a:spcBef>
            </a:pPr>
            <a:r>
              <a:rPr lang="en-US" dirty="0">
                <a:solidFill>
                  <a:schemeClr val="bg1"/>
                </a:solidFill>
                <a:latin typeface="Bree Serif" panose="02000503040000020004" pitchFamily="50" charset="0"/>
              </a:rPr>
              <a:t>A favorite song, a warm conversation, a good laugh or time spent outdoors can create meaningful positive moments</a:t>
            </a:r>
            <a:r>
              <a:rPr lang="en-US" sz="2000" dirty="0">
                <a:solidFill>
                  <a:schemeClr val="bg1"/>
                </a:solidFill>
                <a:latin typeface="Bree Serif" panose="02000503040000020004" pitchFamily="50" charset="0"/>
              </a:rPr>
              <a:t>.</a:t>
            </a:r>
          </a:p>
        </p:txBody>
      </p:sp>
      <p:sp>
        <p:nvSpPr>
          <p:cNvPr id="11" name="Column 2"/>
          <p:cNvSpPr txBox="1"/>
          <p:nvPr/>
        </p:nvSpPr>
        <p:spPr>
          <a:xfrm>
            <a:off x="3492169" y="2723562"/>
            <a:ext cx="2567940" cy="260604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2000" b="1" dirty="0">
                <a:solidFill>
                  <a:srgbClr val="88163E"/>
                </a:solidFill>
                <a:latin typeface="Bree Serif" panose="02000503040000020004" pitchFamily="50" charset="0"/>
              </a:rPr>
              <a:t>Connection matters.</a:t>
            </a:r>
          </a:p>
          <a:p>
            <a:pPr algn="ctr">
              <a:spcBef>
                <a:spcPts val="750"/>
              </a:spcBef>
            </a:pPr>
            <a:r>
              <a:rPr lang="en-US" dirty="0">
                <a:solidFill>
                  <a:schemeClr val="bg1"/>
                </a:solidFill>
                <a:latin typeface="Bree Serif" panose="02000503040000020004" pitchFamily="50" charset="0"/>
              </a:rPr>
              <a:t>Spending time with others can help us feel supported, valued and engaged.</a:t>
            </a:r>
          </a:p>
        </p:txBody>
      </p:sp>
      <p:sp>
        <p:nvSpPr>
          <p:cNvPr id="12" name="Column 3"/>
          <p:cNvSpPr txBox="1"/>
          <p:nvPr/>
        </p:nvSpPr>
        <p:spPr>
          <a:xfrm>
            <a:off x="6477495" y="3146535"/>
            <a:ext cx="2338485" cy="260604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2000" b="1" dirty="0">
                <a:solidFill>
                  <a:srgbClr val="88163E"/>
                </a:solidFill>
                <a:latin typeface="Bree Serif" panose="02000503040000020004" pitchFamily="50" charset="0"/>
              </a:rPr>
              <a:t>Anticipation </a:t>
            </a:r>
            <a:br>
              <a:rPr lang="en-US" sz="2000" b="1" dirty="0">
                <a:solidFill>
                  <a:srgbClr val="88163E"/>
                </a:solidFill>
                <a:latin typeface="Bree Serif" panose="02000503040000020004" pitchFamily="50" charset="0"/>
              </a:rPr>
            </a:br>
            <a:r>
              <a:rPr lang="en-US" sz="2000" b="1" dirty="0">
                <a:solidFill>
                  <a:srgbClr val="88163E"/>
                </a:solidFill>
                <a:latin typeface="Bree Serif" panose="02000503040000020004" pitchFamily="50" charset="0"/>
              </a:rPr>
              <a:t>counts, too.</a:t>
            </a:r>
          </a:p>
          <a:p>
            <a:pPr algn="ctr">
              <a:spcBef>
                <a:spcPts val="750"/>
              </a:spcBef>
            </a:pPr>
            <a:r>
              <a:rPr lang="en-US" dirty="0">
                <a:solidFill>
                  <a:schemeClr val="bg1"/>
                </a:solidFill>
                <a:latin typeface="Bree Serif" panose="02000503040000020004" pitchFamily="50" charset="0"/>
              </a:rPr>
              <a:t>Having something enjoyable to look forward to can be a source of happiness before the event even happens.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55591E-EFE0-DDC9-23EF-D9F4F8FADF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9" t="69907" r="25801" b="2181"/>
          <a:stretch>
            <a:fillRect/>
          </a:stretch>
        </p:blipFill>
        <p:spPr>
          <a:xfrm rot="19367593">
            <a:off x="679075" y="1418722"/>
            <a:ext cx="2033899" cy="19142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45868C-58EB-4004-B455-6BD704765E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9" t="69907" r="25801" b="2181"/>
          <a:stretch>
            <a:fillRect/>
          </a:stretch>
        </p:blipFill>
        <p:spPr>
          <a:xfrm rot="4838173">
            <a:off x="3654431" y="1418721"/>
            <a:ext cx="2033899" cy="19142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83F8B2D-DE4A-354C-4888-89D2F72A2D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19" t="69907" r="25801" b="2181"/>
          <a:stretch>
            <a:fillRect/>
          </a:stretch>
        </p:blipFill>
        <p:spPr>
          <a:xfrm rot="19367593">
            <a:off x="6629788" y="1418721"/>
            <a:ext cx="2033899" cy="19142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F21EAD-4C1D-339E-EE1F-DF87E9E0A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27" t="46854" b="33209"/>
          <a:stretch>
            <a:fillRect/>
          </a:stretch>
        </p:blipFill>
        <p:spPr>
          <a:xfrm>
            <a:off x="1167565" y="1779208"/>
            <a:ext cx="1371090" cy="1367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1B5020-92B7-D80D-1388-40E99C6BB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2" t="25943" r="10652" b="55016"/>
          <a:stretch>
            <a:fillRect/>
          </a:stretch>
        </p:blipFill>
        <p:spPr>
          <a:xfrm>
            <a:off x="6916071" y="1702807"/>
            <a:ext cx="1461332" cy="13058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79841D3-521B-851F-5EBA-D7271BE89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3240" r="58114" b="76822"/>
          <a:stretch>
            <a:fillRect/>
          </a:stretch>
        </p:blipFill>
        <p:spPr>
          <a:xfrm>
            <a:off x="3777306" y="1658813"/>
            <a:ext cx="1680800" cy="13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4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8D41AA3-4A81-6D58-F291-66584A3DE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993" y="1262642"/>
            <a:ext cx="7744626" cy="4599774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latin typeface="Bree Serif" panose="02000503040000020004"/>
              </a:rPr>
              <a:t>What is something that almost always </a:t>
            </a:r>
            <a:br>
              <a:rPr lang="en-US" sz="2400" dirty="0">
                <a:latin typeface="Bree Serif" panose="02000503040000020004"/>
              </a:rPr>
            </a:br>
            <a:r>
              <a:rPr lang="en-US" sz="2400" dirty="0">
                <a:latin typeface="Bree Serif" panose="02000503040000020004"/>
              </a:rPr>
              <a:t>makes you smile?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latin typeface="Bree Serif" panose="02000503040000020004"/>
              </a:rPr>
              <a:t>Who or what brings joy into your day?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latin typeface="Bree Serif" panose="02000503040000020004"/>
              </a:rPr>
              <a:t>Is there something you are looking forward to?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EBFF57-FE25-BEF1-5B8C-0715C0B7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 pitchFamily="2" charset="77"/>
              </a:rPr>
              <a:t>Discussion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5DA4BAF-7D71-AA30-EFF0-D152ED36C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640" y="2666588"/>
            <a:ext cx="231394" cy="23139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9339B4A-D9E9-7633-61D5-99E7A98802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640" y="3562529"/>
            <a:ext cx="231394" cy="23139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6CF0331-E202-8C76-3DA0-5B4F3CC297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4640" y="4227076"/>
            <a:ext cx="231394" cy="231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663AB2-861C-60A2-A36E-147585055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2" t="25943" r="10652" b="55016"/>
          <a:stretch>
            <a:fillRect/>
          </a:stretch>
        </p:blipFill>
        <p:spPr>
          <a:xfrm>
            <a:off x="6585580" y="1225097"/>
            <a:ext cx="1943780" cy="173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43B6C-5DB1-60CA-9DAF-162DC4694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229458" cy="906011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 pitchFamily="2" charset="77"/>
              </a:rPr>
              <a:t>Five Everyday Sources of Joy</a:t>
            </a:r>
          </a:p>
        </p:txBody>
      </p:sp>
      <p:sp>
        <p:nvSpPr>
          <p:cNvPr id="10" name="Card 10"/>
          <p:cNvSpPr txBox="1"/>
          <p:nvPr/>
        </p:nvSpPr>
        <p:spPr>
          <a:xfrm>
            <a:off x="664522" y="2140094"/>
            <a:ext cx="2267376" cy="1748502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LAUGH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Share a funny story or enjoy something that makes you laugh.</a:t>
            </a:r>
          </a:p>
        </p:txBody>
      </p:sp>
      <p:sp>
        <p:nvSpPr>
          <p:cNvPr id="11" name="Card 11"/>
          <p:cNvSpPr txBox="1"/>
          <p:nvPr/>
        </p:nvSpPr>
        <p:spPr>
          <a:xfrm>
            <a:off x="3412229" y="1307680"/>
            <a:ext cx="2267376" cy="14250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CONNECT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Call, visit or spend time with someone you enjoy.</a:t>
            </a:r>
          </a:p>
        </p:txBody>
      </p:sp>
      <p:sp>
        <p:nvSpPr>
          <p:cNvPr id="12" name="Card 12"/>
          <p:cNvSpPr txBox="1"/>
          <p:nvPr/>
        </p:nvSpPr>
        <p:spPr>
          <a:xfrm>
            <a:off x="6008956" y="2592436"/>
            <a:ext cx="2156460" cy="14250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MOVE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Walk, stretch, dance or choose movement that feels good</a:t>
            </a:r>
            <a:r>
              <a:rPr lang="en-US" sz="1125" dirty="0">
                <a:solidFill>
                  <a:srgbClr val="3A3A3A"/>
                </a:solidFill>
                <a:latin typeface="Bree Serif" panose="02000503040000020004" pitchFamily="50" charset="0"/>
              </a:rPr>
              <a:t>.</a:t>
            </a:r>
          </a:p>
        </p:txBody>
      </p:sp>
      <p:sp>
        <p:nvSpPr>
          <p:cNvPr id="13" name="Card 13"/>
          <p:cNvSpPr txBox="1"/>
          <p:nvPr/>
        </p:nvSpPr>
        <p:spPr>
          <a:xfrm>
            <a:off x="1024760" y="4055116"/>
            <a:ext cx="2724826" cy="14250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CREATE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Make time for music, art, cooking, gardening or a favorite hobby.</a:t>
            </a:r>
          </a:p>
        </p:txBody>
      </p:sp>
      <p:sp>
        <p:nvSpPr>
          <p:cNvPr id="14" name="Card 14"/>
          <p:cNvSpPr txBox="1"/>
          <p:nvPr/>
        </p:nvSpPr>
        <p:spPr>
          <a:xfrm>
            <a:off x="4906607" y="4559912"/>
            <a:ext cx="2267376" cy="14250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GIVE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A kind word or small act of kindness can brighten two people's day.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7E13D2-1EA4-833D-BF40-A90801A465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6" t="26293" r="62256" b="55016"/>
          <a:stretch>
            <a:fillRect/>
          </a:stretch>
        </p:blipFill>
        <p:spPr>
          <a:xfrm>
            <a:off x="3606173" y="2592436"/>
            <a:ext cx="1977830" cy="21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24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EBFF57-FE25-BEF1-5B8C-0715C0B7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/>
              </a:rPr>
              <a:t>Purpose, Gratitude &amp; Anticipation</a:t>
            </a:r>
          </a:p>
        </p:txBody>
      </p:sp>
      <p:sp>
        <p:nvSpPr>
          <p:cNvPr id="10" name="Card 10"/>
          <p:cNvSpPr txBox="1"/>
          <p:nvPr/>
        </p:nvSpPr>
        <p:spPr>
          <a:xfrm>
            <a:off x="371172" y="2765969"/>
            <a:ext cx="2567940" cy="22875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PURPOSE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Hobbies, traditions, helping others and accomplishing small goals can bring meaning and satisfaction to everyday life</a:t>
            </a:r>
            <a:r>
              <a:rPr lang="en-US" sz="1500" dirty="0">
                <a:solidFill>
                  <a:srgbClr val="3A3A3A"/>
                </a:solidFill>
              </a:rPr>
              <a:t>.</a:t>
            </a:r>
          </a:p>
        </p:txBody>
      </p:sp>
      <p:sp>
        <p:nvSpPr>
          <p:cNvPr id="11" name="Card 11"/>
          <p:cNvSpPr txBox="1"/>
          <p:nvPr/>
        </p:nvSpPr>
        <p:spPr>
          <a:xfrm>
            <a:off x="3113571" y="2635628"/>
            <a:ext cx="2916858" cy="22875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GRATITUDE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Taking time to notice something good can help us appreciate positive moments that might otherwise pass us by.</a:t>
            </a:r>
          </a:p>
        </p:txBody>
      </p:sp>
      <p:sp>
        <p:nvSpPr>
          <p:cNvPr id="12" name="Card 12"/>
          <p:cNvSpPr txBox="1"/>
          <p:nvPr/>
        </p:nvSpPr>
        <p:spPr>
          <a:xfrm>
            <a:off x="6204888" y="2765969"/>
            <a:ext cx="2476500" cy="2287500"/>
          </a:xfrm>
          <a:prstGeom prst="rect">
            <a:avLst/>
          </a:prstGeom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ANTICIPATION</a:t>
            </a:r>
          </a:p>
          <a:p>
            <a:pPr algn="ctr">
              <a:spcBef>
                <a:spcPts val="600"/>
              </a:spcBef>
            </a:pPr>
            <a:r>
              <a:rPr lang="en-US" sz="1500" dirty="0">
                <a:solidFill>
                  <a:srgbClr val="3A3A3A"/>
                </a:solidFill>
                <a:latin typeface="Bree Serif" panose="02000503040000020004" pitchFamily="50" charset="0"/>
              </a:rPr>
              <a:t>Planning a visit, activity, meal or other enjoyable experience gives us something positive to look forward to.</a:t>
            </a:r>
          </a:p>
        </p:txBody>
      </p:sp>
      <p:sp>
        <p:nvSpPr>
          <p:cNvPr id="13" name="Closing Callout"/>
          <p:cNvSpPr/>
          <p:nvPr/>
        </p:nvSpPr>
        <p:spPr>
          <a:xfrm>
            <a:off x="1143000" y="4923128"/>
            <a:ext cx="6858000" cy="487500"/>
          </a:xfrm>
          <a:prstGeom prst="roundRect">
            <a:avLst>
              <a:gd name="adj" fmla="val 50000"/>
            </a:avLst>
          </a:prstGeom>
          <a:solidFill>
            <a:srgbClr val="88163E">
              <a:alpha val="12000"/>
            </a:srgbClr>
          </a:solidFill>
          <a:ln>
            <a:noFill/>
          </a:ln>
        </p:spPr>
        <p:txBody>
          <a:bodyPr lIns="137160" tIns="34290" rIns="137160" bIns="34290" anchor="ctr"/>
          <a:lstStyle/>
          <a:p>
            <a:pPr algn="ctr"/>
            <a:r>
              <a:rPr lang="en-US" b="1" dirty="0">
                <a:solidFill>
                  <a:srgbClr val="88163E"/>
                </a:solidFill>
                <a:latin typeface="Bree Serif" panose="02000503040000020004" pitchFamily="50" charset="0"/>
              </a:rPr>
              <a:t>Joy doesn’t have to be a big event. Small moments count.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0F14D43-0683-9A32-923D-496F7EA39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48" t="3240" r="7531" b="75883"/>
          <a:stretch>
            <a:fillRect/>
          </a:stretch>
        </p:blipFill>
        <p:spPr>
          <a:xfrm>
            <a:off x="3913975" y="1293907"/>
            <a:ext cx="1811708" cy="174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543B6C-5DB1-60CA-9DAF-162DC4694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Bree Serif" panose="02000503040000020004"/>
              </a:rPr>
              <a:t>Your Daily Dose of Joy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43F0801-70F3-DAB9-FFAF-E1E89E52B39C}"/>
              </a:ext>
            </a:extLst>
          </p:cNvPr>
          <p:cNvSpPr/>
          <p:nvPr/>
        </p:nvSpPr>
        <p:spPr>
          <a:xfrm>
            <a:off x="1136591" y="1717705"/>
            <a:ext cx="6802452" cy="326449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x Symbol"/>
          <p:cNvSpPr txBox="1"/>
          <p:nvPr/>
        </p:nvSpPr>
        <p:spPr>
          <a:xfrm>
            <a:off x="2598888" y="1836375"/>
            <a:ext cx="1660224" cy="819000"/>
          </a:xfrm>
          <a:prstGeom prst="rect">
            <a:avLst/>
          </a:prstGeom>
        </p:spPr>
        <p:txBody>
          <a:bodyPr wrap="square" lIns="0" tIns="0" rIns="0" bIns="0"/>
          <a:lstStyle/>
          <a:p>
            <a:r>
              <a:rPr lang="en-US" sz="6600" b="1" dirty="0">
                <a:solidFill>
                  <a:srgbClr val="88163E"/>
                </a:solidFill>
                <a:latin typeface="Bree Serif" panose="02000503040000020004" pitchFamily="2" charset="77"/>
              </a:rPr>
              <a:t>Rx</a:t>
            </a:r>
          </a:p>
        </p:txBody>
      </p:sp>
      <p:sp>
        <p:nvSpPr>
          <p:cNvPr id="12" name="Rx Heading"/>
          <p:cNvSpPr txBox="1"/>
          <p:nvPr/>
        </p:nvSpPr>
        <p:spPr>
          <a:xfrm>
            <a:off x="3852804" y="2179737"/>
            <a:ext cx="5175000" cy="450000"/>
          </a:xfrm>
          <a:prstGeom prst="rect">
            <a:avLst/>
          </a:prstGeom>
        </p:spPr>
        <p:txBody>
          <a:bodyPr wrap="square" lIns="0" tIns="0" rIns="0" bIns="0" anchor="ctr"/>
          <a:lstStyle/>
          <a:p>
            <a:r>
              <a:rPr lang="en-US" b="1" dirty="0">
                <a:solidFill>
                  <a:srgbClr val="222222"/>
                </a:solidFill>
                <a:latin typeface="Bree Serif" panose="02000503040000020004" pitchFamily="50" charset="0"/>
              </a:rPr>
              <a:t>ONE DAILY DOSE OF JOY</a:t>
            </a:r>
          </a:p>
        </p:txBody>
      </p:sp>
      <p:sp>
        <p:nvSpPr>
          <p:cNvPr id="13" name="Rx Bullets"/>
          <p:cNvSpPr txBox="1"/>
          <p:nvPr/>
        </p:nvSpPr>
        <p:spPr>
          <a:xfrm>
            <a:off x="1589154" y="2934910"/>
            <a:ext cx="3375000" cy="2175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Connect with someone</a:t>
            </a:r>
          </a:p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Enjoy something you love</a:t>
            </a:r>
          </a:p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Find a reason to smile</a:t>
            </a:r>
          </a:p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Move your body</a:t>
            </a:r>
          </a:p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Look forward to something</a:t>
            </a:r>
          </a:p>
          <a:p>
            <a:pPr marL="214313" indent="-214313">
              <a:buFont typeface="Arial"/>
              <a:buChar char="•"/>
            </a:pPr>
            <a:r>
              <a:rPr lang="en-US" dirty="0">
                <a:solidFill>
                  <a:srgbClr val="3A3A3A"/>
                </a:solidFill>
                <a:latin typeface="Bree Serif" panose="02000503040000020004" pitchFamily="50" charset="0"/>
              </a:rPr>
              <a:t>Do something kind</a:t>
            </a:r>
          </a:p>
        </p:txBody>
      </p:sp>
      <p:sp>
        <p:nvSpPr>
          <p:cNvPr id="14" name="Rx Dosage"/>
          <p:cNvSpPr txBox="1"/>
          <p:nvPr/>
        </p:nvSpPr>
        <p:spPr>
          <a:xfrm>
            <a:off x="5154846" y="2952002"/>
            <a:ext cx="2400000" cy="975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Recommended dosage:</a:t>
            </a:r>
          </a:p>
          <a:p>
            <a:r>
              <a:rPr lang="en-US" sz="1500" b="1" dirty="0">
                <a:solidFill>
                  <a:srgbClr val="222222"/>
                </a:solidFill>
                <a:latin typeface="Bree Serif" panose="02000503040000020004" pitchFamily="50" charset="0"/>
              </a:rPr>
              <a:t>A little every day.</a:t>
            </a:r>
          </a:p>
        </p:txBody>
      </p:sp>
      <p:sp>
        <p:nvSpPr>
          <p:cNvPr id="15" name="Rx Refills"/>
          <p:cNvSpPr txBox="1"/>
          <p:nvPr/>
        </p:nvSpPr>
        <p:spPr>
          <a:xfrm>
            <a:off x="5154846" y="3647410"/>
            <a:ext cx="2400000" cy="7500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r>
              <a:rPr lang="en-US" sz="1500" b="1" dirty="0">
                <a:solidFill>
                  <a:srgbClr val="88163E"/>
                </a:solidFill>
                <a:latin typeface="Bree Serif" panose="02000503040000020004" pitchFamily="50" charset="0"/>
              </a:rPr>
              <a:t>Refills:</a:t>
            </a:r>
          </a:p>
          <a:p>
            <a:r>
              <a:rPr lang="en-US" sz="1500" b="1" dirty="0">
                <a:solidFill>
                  <a:srgbClr val="196B24"/>
                </a:solidFill>
                <a:latin typeface="Bree Serif" panose="02000503040000020004" pitchFamily="50" charset="0"/>
              </a:rPr>
              <a:t>UNLIMITED</a:t>
            </a:r>
          </a:p>
        </p:txBody>
      </p:sp>
    </p:spTree>
    <p:extLst>
      <p:ext uri="{BB962C8B-B14F-4D97-AF65-F5344CB8AC3E}">
        <p14:creationId xmlns:p14="http://schemas.microsoft.com/office/powerpoint/2010/main" val="288624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8D41AA3-4A81-6D58-F291-66584A3DE0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3144" y="1621565"/>
            <a:ext cx="7127192" cy="4965700"/>
          </a:xfrm>
        </p:spPr>
        <p:txBody>
          <a:bodyPr>
            <a:normAutofit/>
          </a:bodyPr>
          <a:lstStyle/>
          <a:p>
            <a:pPr algn="l">
              <a:spcAft>
                <a:spcPts val="1200"/>
              </a:spcAft>
            </a:pPr>
            <a:r>
              <a:rPr lang="en-US" sz="2400" dirty="0">
                <a:latin typeface="Bree Serif" panose="02000503040000020004"/>
              </a:rPr>
              <a:t>What is one small thing you can do this week to add more joy to your day?</a:t>
            </a:r>
          </a:p>
          <a:p>
            <a:pPr algn="l">
              <a:spcAft>
                <a:spcPts val="1200"/>
              </a:spcAft>
            </a:pPr>
            <a:r>
              <a:rPr lang="en-US" sz="2400" dirty="0">
                <a:latin typeface="Bree Serif" panose="02000503040000020004"/>
              </a:rPr>
              <a:t>What is one joyful moment from your life that you love remembering?</a:t>
            </a:r>
          </a:p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US" sz="2400" b="1" dirty="0">
                <a:solidFill>
                  <a:srgbClr val="88163E"/>
                </a:solidFill>
                <a:latin typeface="Bree Serif" panose="02000503040000020004"/>
              </a:rPr>
              <a:t>Joy is good medicine. Take a little every day.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EBFF57-FE25-BEF1-5B8C-0715C0B73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Bree Serif" panose="02000503040000020004"/>
              </a:rPr>
              <a:t>Discussion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6210A01-E2AA-8928-647C-D14EB21D10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1014" y="3016967"/>
            <a:ext cx="282668" cy="28266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F3BA2EC-56C0-2624-FD99-351A226A6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1014" y="3933203"/>
            <a:ext cx="282668" cy="28266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9C7E7F3-0967-434F-0B62-7895306548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1014" y="4932024"/>
            <a:ext cx="282668" cy="282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F09988-CA35-F7DC-14F5-696362D33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69" t="3240" r="58114" b="76822"/>
          <a:stretch>
            <a:fillRect/>
          </a:stretch>
        </p:blipFill>
        <p:spPr>
          <a:xfrm>
            <a:off x="3332925" y="1363647"/>
            <a:ext cx="1680800" cy="1367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841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7217729D90424D8A7C6DD36714F4B8" ma:contentTypeVersion="17" ma:contentTypeDescription="Create a new document." ma:contentTypeScope="" ma:versionID="5848357ffedaa5b60b77a92cbf4f83ed">
  <xsd:schema xmlns:xsd="http://www.w3.org/2001/XMLSchema" xmlns:xs="http://www.w3.org/2001/XMLSchema" xmlns:p="http://schemas.microsoft.com/office/2006/metadata/properties" xmlns:ns2="d526e8f4-8bcb-42d0-8b8a-ae012dd166c9" xmlns:ns3="00a8904b-dc13-4868-ab36-6faa46c56f00" targetNamespace="http://schemas.microsoft.com/office/2006/metadata/properties" ma:root="true" ma:fieldsID="f6c8dfa52152bb4c2fcaf7f154126d42" ns2:_="" ns3:_="">
    <xsd:import namespace="d526e8f4-8bcb-42d0-8b8a-ae012dd166c9"/>
    <xsd:import namespace="00a8904b-dc13-4868-ab36-6faa46c56f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26e8f4-8bcb-42d0-8b8a-ae012dd166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5bcb452e-231a-49b4-9939-ed0d49668f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a8904b-dc13-4868-ab36-6faa46c56f0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8ef3b5f1-b999-46c1-9e35-f41fc57d8fac}" ma:internalName="TaxCatchAll" ma:showField="CatchAllData" ma:web="00a8904b-dc13-4868-ab36-6faa46c56f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0a8904b-dc13-4868-ab36-6faa46c56f00" xsi:nil="true"/>
    <lcf76f155ced4ddcb4097134ff3c332f xmlns="d526e8f4-8bcb-42d0-8b8a-ae012dd166c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908210-5B7B-4F0E-9B3C-C89087A27F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26e8f4-8bcb-42d0-8b8a-ae012dd166c9"/>
    <ds:schemaRef ds:uri="00a8904b-dc13-4868-ab36-6faa46c56f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F21F0D0-8777-4AB6-A98A-2C46E869050A}">
  <ds:schemaRefs>
    <ds:schemaRef ds:uri="http://schemas.microsoft.com/office/2006/metadata/properties"/>
    <ds:schemaRef ds:uri="http://schemas.microsoft.com/office/infopath/2007/PartnerControls"/>
    <ds:schemaRef ds:uri="00a8904b-dc13-4868-ab36-6faa46c56f00"/>
    <ds:schemaRef ds:uri="d526e8f4-8bcb-42d0-8b8a-ae012dd166c9"/>
  </ds:schemaRefs>
</ds:datastoreItem>
</file>

<file path=customXml/itemProps3.xml><?xml version="1.0" encoding="utf-8"?>
<ds:datastoreItem xmlns:ds="http://schemas.openxmlformats.org/officeDocument/2006/customXml" ds:itemID="{1CE831F2-166D-45CC-8592-6ABEEB18D0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</TotalTime>
  <Words>412</Words>
  <Application>Microsoft Macintosh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Bree Serif</vt:lpstr>
      <vt:lpstr>1_Office Theme</vt:lpstr>
      <vt:lpstr>A Year of Wellness  |  December Joy Is Good Medicine</vt:lpstr>
      <vt:lpstr>Overview</vt:lpstr>
      <vt:lpstr>Know &amp; Share</vt:lpstr>
      <vt:lpstr>Discussion</vt:lpstr>
      <vt:lpstr>Five Everyday Sources of Joy</vt:lpstr>
      <vt:lpstr>Purpose, Gratitude &amp; Anticipation</vt:lpstr>
      <vt:lpstr>Your Daily Dose of Joy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Carolyn Slater</dc:creator>
  <cp:lastModifiedBy>Nancy Josephson</cp:lastModifiedBy>
  <cp:revision>5</cp:revision>
  <dcterms:created xsi:type="dcterms:W3CDTF">2026-08-27T13:46:34Z</dcterms:created>
  <dcterms:modified xsi:type="dcterms:W3CDTF">2026-08-27T16:48:14Z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0x010100F87217729D90424D8A7C6DD36714F4B8</vt:lpwstr>
  </property>
</Properties>
</file>